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4" r:id="rId1"/>
    <p:sldMasterId id="2147483656" r:id="rId2"/>
  </p:sldMasterIdLst>
  <p:notesMasterIdLst>
    <p:notesMasterId r:id="rId76"/>
  </p:notesMasterIdLst>
  <p:handoutMasterIdLst>
    <p:handoutMasterId r:id="rId77"/>
  </p:handoutMasterIdLst>
  <p:sldIdLst>
    <p:sldId id="862" r:id="rId3"/>
    <p:sldId id="749" r:id="rId4"/>
    <p:sldId id="863" r:id="rId5"/>
    <p:sldId id="865" r:id="rId6"/>
    <p:sldId id="941" r:id="rId7"/>
    <p:sldId id="943" r:id="rId8"/>
    <p:sldId id="936" r:id="rId9"/>
    <p:sldId id="937" r:id="rId10"/>
    <p:sldId id="873" r:id="rId11"/>
    <p:sldId id="938" r:id="rId12"/>
    <p:sldId id="951" r:id="rId13"/>
    <p:sldId id="944" r:id="rId14"/>
    <p:sldId id="946" r:id="rId15"/>
    <p:sldId id="947" r:id="rId16"/>
    <p:sldId id="948" r:id="rId17"/>
    <p:sldId id="949" r:id="rId18"/>
    <p:sldId id="945" r:id="rId19"/>
    <p:sldId id="868" r:id="rId20"/>
    <p:sldId id="866" r:id="rId21"/>
    <p:sldId id="904" r:id="rId22"/>
    <p:sldId id="872" r:id="rId23"/>
    <p:sldId id="876" r:id="rId24"/>
    <p:sldId id="877" r:id="rId25"/>
    <p:sldId id="878" r:id="rId26"/>
    <p:sldId id="879" r:id="rId27"/>
    <p:sldId id="884" r:id="rId28"/>
    <p:sldId id="887" r:id="rId29"/>
    <p:sldId id="880" r:id="rId30"/>
    <p:sldId id="881" r:id="rId31"/>
    <p:sldId id="882" r:id="rId32"/>
    <p:sldId id="883" r:id="rId33"/>
    <p:sldId id="885" r:id="rId34"/>
    <p:sldId id="888" r:id="rId35"/>
    <p:sldId id="890" r:id="rId36"/>
    <p:sldId id="889" r:id="rId37"/>
    <p:sldId id="897" r:id="rId38"/>
    <p:sldId id="898" r:id="rId39"/>
    <p:sldId id="899" r:id="rId40"/>
    <p:sldId id="891" r:id="rId41"/>
    <p:sldId id="905" r:id="rId42"/>
    <p:sldId id="906" r:id="rId43"/>
    <p:sldId id="924" r:id="rId44"/>
    <p:sldId id="939" r:id="rId45"/>
    <p:sldId id="940" r:id="rId46"/>
    <p:sldId id="925" r:id="rId47"/>
    <p:sldId id="950" r:id="rId48"/>
    <p:sldId id="892" r:id="rId49"/>
    <p:sldId id="894" r:id="rId50"/>
    <p:sldId id="901" r:id="rId51"/>
    <p:sldId id="929" r:id="rId52"/>
    <p:sldId id="893" r:id="rId53"/>
    <p:sldId id="903" r:id="rId54"/>
    <p:sldId id="928" r:id="rId55"/>
    <p:sldId id="902" r:id="rId56"/>
    <p:sldId id="907" r:id="rId57"/>
    <p:sldId id="908" r:id="rId58"/>
    <p:sldId id="935" r:id="rId59"/>
    <p:sldId id="910" r:id="rId60"/>
    <p:sldId id="909" r:id="rId61"/>
    <p:sldId id="912" r:id="rId62"/>
    <p:sldId id="913" r:id="rId63"/>
    <p:sldId id="914" r:id="rId64"/>
    <p:sldId id="911" r:id="rId65"/>
    <p:sldId id="915" r:id="rId66"/>
    <p:sldId id="918" r:id="rId67"/>
    <p:sldId id="919" r:id="rId68"/>
    <p:sldId id="920" r:id="rId69"/>
    <p:sldId id="916" r:id="rId70"/>
    <p:sldId id="921" r:id="rId71"/>
    <p:sldId id="922" r:id="rId72"/>
    <p:sldId id="923" r:id="rId73"/>
    <p:sldId id="934" r:id="rId74"/>
    <p:sldId id="864" r:id="rId75"/>
  </p:sldIdLst>
  <p:sldSz cx="9144000" cy="6858000" type="screen4x3"/>
  <p:notesSz cx="6985000" cy="92837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 userDrawn="1">
          <p15:clr>
            <a:srgbClr val="A4A3A4"/>
          </p15:clr>
        </p15:guide>
        <p15:guide id="2" pos="220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sé Spanjaard" initials="" lastIdx="0" clrIdx="0"/>
  <p:cmAuthor id="1" name="TU/e" initials="" lastIdx="13" clrIdx="1"/>
  <p:cmAuthor id="2" name="Martin Timmer" initials="MT" lastIdx="1" clrIdx="2"/>
  <p:cmAuthor id="3" name="Ivo Roghair" initials="Ivo" lastIdx="1" clrIdx="3"/>
  <p:cmAuthor id="4" name="van Sint Annaland" initials="M." lastIdx="1" clrIdx="4"/>
  <p:cmAuthor id="5" name="Roghair, I." initials="RI" lastIdx="5" clrIdx="5">
    <p:extLst>
      <p:ext uri="{19B8F6BF-5375-455C-9EA6-DF929625EA0E}">
        <p15:presenceInfo xmlns:p15="http://schemas.microsoft.com/office/powerpoint/2012/main" userId="S::I.Roghair@tue.nl::0f45b728-0d3a-4dcf-86ea-5e65188735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AF8"/>
    <a:srgbClr val="000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7" autoAdjust="0"/>
    <p:restoredTop sz="93905" autoAdjust="0"/>
  </p:normalViewPr>
  <p:slideViewPr>
    <p:cSldViewPr>
      <p:cViewPr varScale="1">
        <p:scale>
          <a:sx n="81" d="100"/>
          <a:sy n="81" d="100"/>
        </p:scale>
        <p:origin x="185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3342" y="-96"/>
      </p:cViewPr>
      <p:guideLst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sintannaland\Desktop\Direct%20Iteration%20Metho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365342905565001E-2"/>
          <c:y val="4.5636750569984993E-2"/>
          <c:w val="0.92306631426050945"/>
          <c:h val="0.90872649886002999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Sheet2!$B$8:$B$98</c:f>
              <c:numCache>
                <c:formatCode>General</c:formatCode>
                <c:ptCount val="91"/>
                <c:pt idx="0">
                  <c:v>-2</c:v>
                </c:pt>
                <c:pt idx="1">
                  <c:v>-1.9</c:v>
                </c:pt>
                <c:pt idx="2">
                  <c:v>-1.7999999999999998</c:v>
                </c:pt>
                <c:pt idx="3">
                  <c:v>-1.6999999999999997</c:v>
                </c:pt>
                <c:pt idx="4">
                  <c:v>-1.5999999999999996</c:v>
                </c:pt>
                <c:pt idx="5">
                  <c:v>-1.4999999999999996</c:v>
                </c:pt>
                <c:pt idx="6">
                  <c:v>-1.3999999999999995</c:v>
                </c:pt>
                <c:pt idx="7">
                  <c:v>-1.2999999999999994</c:v>
                </c:pt>
                <c:pt idx="8">
                  <c:v>-1.1999999999999993</c:v>
                </c:pt>
                <c:pt idx="9">
                  <c:v>-1.0999999999999992</c:v>
                </c:pt>
                <c:pt idx="10">
                  <c:v>-0.99999999999999922</c:v>
                </c:pt>
                <c:pt idx="11">
                  <c:v>-0.89999999999999925</c:v>
                </c:pt>
                <c:pt idx="12">
                  <c:v>-0.79999999999999927</c:v>
                </c:pt>
                <c:pt idx="13">
                  <c:v>-0.69999999999999929</c:v>
                </c:pt>
                <c:pt idx="14">
                  <c:v>-0.59999999999999931</c:v>
                </c:pt>
                <c:pt idx="15">
                  <c:v>-0.49999999999999933</c:v>
                </c:pt>
                <c:pt idx="16">
                  <c:v>-0.39999999999999936</c:v>
                </c:pt>
                <c:pt idx="17">
                  <c:v>-0.29999999999999938</c:v>
                </c:pt>
                <c:pt idx="18">
                  <c:v>-0.19999999999999937</c:v>
                </c:pt>
                <c:pt idx="19">
                  <c:v>-9.9999999999999367E-2</c:v>
                </c:pt>
                <c:pt idx="20">
                  <c:v>6.3837823915946501E-16</c:v>
                </c:pt>
                <c:pt idx="21">
                  <c:v>0.10000000000000064</c:v>
                </c:pt>
                <c:pt idx="22">
                  <c:v>0.20000000000000065</c:v>
                </c:pt>
                <c:pt idx="23">
                  <c:v>0.30000000000000066</c:v>
                </c:pt>
                <c:pt idx="24">
                  <c:v>0.40000000000000069</c:v>
                </c:pt>
                <c:pt idx="25">
                  <c:v>0.50000000000000067</c:v>
                </c:pt>
                <c:pt idx="26">
                  <c:v>0.60000000000000064</c:v>
                </c:pt>
                <c:pt idx="27">
                  <c:v>0.70000000000000062</c:v>
                </c:pt>
                <c:pt idx="28">
                  <c:v>0.8000000000000006</c:v>
                </c:pt>
                <c:pt idx="29">
                  <c:v>0.90000000000000058</c:v>
                </c:pt>
                <c:pt idx="30">
                  <c:v>1.0000000000000007</c:v>
                </c:pt>
                <c:pt idx="31">
                  <c:v>1.1000000000000008</c:v>
                </c:pt>
                <c:pt idx="32">
                  <c:v>1.2000000000000008</c:v>
                </c:pt>
                <c:pt idx="33">
                  <c:v>1.3000000000000009</c:v>
                </c:pt>
                <c:pt idx="34">
                  <c:v>1.400000000000001</c:v>
                </c:pt>
                <c:pt idx="35">
                  <c:v>1.5000000000000011</c:v>
                </c:pt>
                <c:pt idx="36">
                  <c:v>1.6000000000000012</c:v>
                </c:pt>
                <c:pt idx="37">
                  <c:v>1.7000000000000013</c:v>
                </c:pt>
                <c:pt idx="38">
                  <c:v>1.8000000000000014</c:v>
                </c:pt>
                <c:pt idx="39">
                  <c:v>1.9000000000000015</c:v>
                </c:pt>
                <c:pt idx="40">
                  <c:v>2.0000000000000013</c:v>
                </c:pt>
                <c:pt idx="41">
                  <c:v>2.1000000000000014</c:v>
                </c:pt>
                <c:pt idx="42">
                  <c:v>2.2000000000000015</c:v>
                </c:pt>
                <c:pt idx="43">
                  <c:v>2.3000000000000016</c:v>
                </c:pt>
                <c:pt idx="44">
                  <c:v>2.4000000000000017</c:v>
                </c:pt>
                <c:pt idx="45">
                  <c:v>2.5000000000000018</c:v>
                </c:pt>
                <c:pt idx="46">
                  <c:v>2.6000000000000019</c:v>
                </c:pt>
                <c:pt idx="47">
                  <c:v>2.700000000000002</c:v>
                </c:pt>
                <c:pt idx="48">
                  <c:v>2.800000000000002</c:v>
                </c:pt>
                <c:pt idx="49">
                  <c:v>2.9000000000000021</c:v>
                </c:pt>
                <c:pt idx="50">
                  <c:v>3.0000000000000022</c:v>
                </c:pt>
                <c:pt idx="51">
                  <c:v>3.1000000000000023</c:v>
                </c:pt>
                <c:pt idx="52">
                  <c:v>3.2000000000000024</c:v>
                </c:pt>
                <c:pt idx="53">
                  <c:v>3.3000000000000025</c:v>
                </c:pt>
                <c:pt idx="54">
                  <c:v>3.4000000000000026</c:v>
                </c:pt>
                <c:pt idx="55">
                  <c:v>3.5000000000000027</c:v>
                </c:pt>
                <c:pt idx="56">
                  <c:v>3.6000000000000028</c:v>
                </c:pt>
                <c:pt idx="57">
                  <c:v>3.7000000000000028</c:v>
                </c:pt>
                <c:pt idx="58">
                  <c:v>3.8000000000000029</c:v>
                </c:pt>
                <c:pt idx="59">
                  <c:v>3.900000000000003</c:v>
                </c:pt>
                <c:pt idx="60">
                  <c:v>4.0000000000000027</c:v>
                </c:pt>
                <c:pt idx="61">
                  <c:v>4.1000000000000023</c:v>
                </c:pt>
                <c:pt idx="62">
                  <c:v>4.200000000000002</c:v>
                </c:pt>
                <c:pt idx="63">
                  <c:v>4.3000000000000016</c:v>
                </c:pt>
                <c:pt idx="64">
                  <c:v>4.4000000000000012</c:v>
                </c:pt>
                <c:pt idx="65">
                  <c:v>4.5000000000000009</c:v>
                </c:pt>
                <c:pt idx="66">
                  <c:v>4.6000000000000005</c:v>
                </c:pt>
                <c:pt idx="67">
                  <c:v>4.7</c:v>
                </c:pt>
                <c:pt idx="68">
                  <c:v>4.8</c:v>
                </c:pt>
                <c:pt idx="69">
                  <c:v>4.8999999999999995</c:v>
                </c:pt>
                <c:pt idx="70">
                  <c:v>4.9999999999999991</c:v>
                </c:pt>
                <c:pt idx="71">
                  <c:v>5.0999999999999988</c:v>
                </c:pt>
                <c:pt idx="72">
                  <c:v>5.1999999999999984</c:v>
                </c:pt>
                <c:pt idx="73">
                  <c:v>5.299999999999998</c:v>
                </c:pt>
                <c:pt idx="74">
                  <c:v>5.3999999999999977</c:v>
                </c:pt>
                <c:pt idx="75">
                  <c:v>5.4999999999999973</c:v>
                </c:pt>
                <c:pt idx="76">
                  <c:v>5.599999999999997</c:v>
                </c:pt>
                <c:pt idx="77">
                  <c:v>5.6999999999999966</c:v>
                </c:pt>
                <c:pt idx="78">
                  <c:v>5.7999999999999963</c:v>
                </c:pt>
                <c:pt idx="79">
                  <c:v>5.8999999999999959</c:v>
                </c:pt>
                <c:pt idx="80">
                  <c:v>5.9999999999999956</c:v>
                </c:pt>
                <c:pt idx="81">
                  <c:v>6.0999999999999952</c:v>
                </c:pt>
                <c:pt idx="82">
                  <c:v>6.1999999999999948</c:v>
                </c:pt>
                <c:pt idx="83">
                  <c:v>6.2999999999999945</c:v>
                </c:pt>
                <c:pt idx="84">
                  <c:v>6.3999999999999941</c:v>
                </c:pt>
                <c:pt idx="85">
                  <c:v>6.4999999999999938</c:v>
                </c:pt>
                <c:pt idx="86">
                  <c:v>6.5999999999999934</c:v>
                </c:pt>
                <c:pt idx="87">
                  <c:v>6.6999999999999931</c:v>
                </c:pt>
                <c:pt idx="88">
                  <c:v>6.7999999999999927</c:v>
                </c:pt>
                <c:pt idx="89">
                  <c:v>6.8999999999999924</c:v>
                </c:pt>
                <c:pt idx="90">
                  <c:v>6.999999999999992</c:v>
                </c:pt>
              </c:numCache>
            </c:numRef>
          </c:xVal>
          <c:yVal>
            <c:numRef>
              <c:f>Sheet2!$C$8:$C$98</c:f>
              <c:numCache>
                <c:formatCode>General</c:formatCode>
                <c:ptCount val="91"/>
                <c:pt idx="0">
                  <c:v>2.1544346900318838</c:v>
                </c:pt>
                <c:pt idx="1">
                  <c:v>2.0900512033119898</c:v>
                </c:pt>
                <c:pt idx="2">
                  <c:v>2.0263188076403544</c:v>
                </c:pt>
                <c:pt idx="3">
                  <c:v>1.963504766298346</c:v>
                </c:pt>
                <c:pt idx="4">
                  <c:v>1.9019370826116297</c:v>
                </c:pt>
                <c:pt idx="5">
                  <c:v>1.8420157493201932</c:v>
                </c:pt>
                <c:pt idx="6">
                  <c:v>1.7842242808912689</c:v>
                </c:pt>
                <c:pt idx="7">
                  <c:v>1.7291400941062587</c:v>
                </c:pt>
                <c:pt idx="8">
                  <c:v>1.677441305305428</c:v>
                </c:pt>
                <c:pt idx="9">
                  <c:v>1.6299062763680074</c:v>
                </c:pt>
                <c:pt idx="10">
                  <c:v>1.5874010519681991</c:v>
                </c:pt>
                <c:pt idx="11">
                  <c:v>1.5508493437319584</c:v>
                </c:pt>
                <c:pt idx="12">
                  <c:v>1.5211809843045565</c:v>
                </c:pt>
                <c:pt idx="13">
                  <c:v>1.4992588931599966</c:v>
                </c:pt>
                <c:pt idx="14">
                  <c:v>1.4857917682893129</c:v>
                </c:pt>
                <c:pt idx="15">
                  <c:v>1.4812480342036853</c:v>
                </c:pt>
                <c:pt idx="16">
                  <c:v>1.4857917682893129</c:v>
                </c:pt>
                <c:pt idx="17">
                  <c:v>1.4992588931599968</c:v>
                </c:pt>
                <c:pt idx="18">
                  <c:v>1.5211809843045567</c:v>
                </c:pt>
                <c:pt idx="19">
                  <c:v>1.5508493437319588</c:v>
                </c:pt>
                <c:pt idx="20">
                  <c:v>1.5874010519681996</c:v>
                </c:pt>
                <c:pt idx="21">
                  <c:v>1.6299062763680081</c:v>
                </c:pt>
                <c:pt idx="22">
                  <c:v>1.6774413053054287</c:v>
                </c:pt>
                <c:pt idx="23">
                  <c:v>1.7291400941062596</c:v>
                </c:pt>
                <c:pt idx="24">
                  <c:v>1.7842242808912698</c:v>
                </c:pt>
                <c:pt idx="25">
                  <c:v>1.8420157493201934</c:v>
                </c:pt>
                <c:pt idx="26">
                  <c:v>1.9019370826116304</c:v>
                </c:pt>
                <c:pt idx="27">
                  <c:v>1.9635047662983467</c:v>
                </c:pt>
                <c:pt idx="28">
                  <c:v>2.0263188076403549</c:v>
                </c:pt>
                <c:pt idx="29">
                  <c:v>2.0900512033119902</c:v>
                </c:pt>
                <c:pt idx="30">
                  <c:v>2.1544346900318843</c:v>
                </c:pt>
                <c:pt idx="31">
                  <c:v>2.2192525146258864</c:v>
                </c:pt>
                <c:pt idx="32">
                  <c:v>2.2843295183707673</c:v>
                </c:pt>
                <c:pt idx="33">
                  <c:v>2.3495245756214076</c:v>
                </c:pt>
                <c:pt idx="34">
                  <c:v>2.414724294719075</c:v>
                </c:pt>
                <c:pt idx="35">
                  <c:v>2.4798378319211509</c:v>
                </c:pt>
                <c:pt idx="36">
                  <c:v>2.5447926541255503</c:v>
                </c:pt>
                <c:pt idx="37">
                  <c:v>2.609531093128032</c:v>
                </c:pt>
                <c:pt idx="38">
                  <c:v>2.6740075510158685</c:v>
                </c:pt>
                <c:pt idx="39">
                  <c:v>2.7381862363612006</c:v>
                </c:pt>
                <c:pt idx="40">
                  <c:v>2.8020393306553881</c:v>
                </c:pt>
                <c:pt idx="41">
                  <c:v>2.8655455023142311</c:v>
                </c:pt>
                <c:pt idx="42">
                  <c:v>2.9286887010062399</c:v>
                </c:pt>
                <c:pt idx="43">
                  <c:v>2.9914571779696058</c:v>
                </c:pt>
                <c:pt idx="44">
                  <c:v>3.0538426885969243</c:v>
                </c:pt>
                <c:pt idx="45">
                  <c:v>3.1158398421848772</c:v>
                </c:pt>
                <c:pt idx="46">
                  <c:v>3.1774455706896854</c:v>
                </c:pt>
                <c:pt idx="47">
                  <c:v>3.2386586938964186</c:v>
                </c:pt>
                <c:pt idx="48">
                  <c:v>3.2994795628612898</c:v>
                </c:pt>
                <c:pt idx="49">
                  <c:v>3.3599097670401532</c:v>
                </c:pt>
                <c:pt idx="50">
                  <c:v>3.4199518933533954</c:v>
                </c:pt>
                <c:pt idx="51">
                  <c:v>3.47960932770336</c:v>
                </c:pt>
                <c:pt idx="52">
                  <c:v>3.538886091272309</c:v>
                </c:pt>
                <c:pt idx="53">
                  <c:v>3.5977867053799648</c:v>
                </c:pt>
                <c:pt idx="54">
                  <c:v>3.6563160798440282</c:v>
                </c:pt>
                <c:pt idx="55">
                  <c:v>3.7144794207232836</c:v>
                </c:pt>
                <c:pt idx="56">
                  <c:v>3.7722821540774945</c:v>
                </c:pt>
                <c:pt idx="57">
                  <c:v>3.829729862987874</c:v>
                </c:pt>
                <c:pt idx="58">
                  <c:v>3.8868282355756545</c:v>
                </c:pt>
                <c:pt idx="59">
                  <c:v>3.9435830221571515</c:v>
                </c:pt>
                <c:pt idx="60">
                  <c:v>4.0000000000000018</c:v>
                </c:pt>
                <c:pt idx="61">
                  <c:v>4.056084944411551</c:v>
                </c:pt>
                <c:pt idx="62">
                  <c:v>4.1118436051082261</c:v>
                </c:pt>
                <c:pt idx="63">
                  <c:v>4.167281686993312</c:v>
                </c:pt>
                <c:pt idx="64">
                  <c:v>4.2224048346174907</c:v>
                </c:pt>
                <c:pt idx="65">
                  <c:v>4.2772186197174724</c:v>
                </c:pt>
                <c:pt idx="66">
                  <c:v>4.3317285313279976</c:v>
                </c:pt>
                <c:pt idx="67">
                  <c:v>4.3859399680452702</c:v>
                </c:pt>
                <c:pt idx="68">
                  <c:v>4.439858232088433</c:v>
                </c:pt>
                <c:pt idx="69">
                  <c:v>4.493488524862844</c:v>
                </c:pt>
                <c:pt idx="70">
                  <c:v>4.5468359437763439</c:v>
                </c:pt>
                <c:pt idx="71">
                  <c:v>4.5999054800994239</c:v>
                </c:pt>
                <c:pt idx="72">
                  <c:v>4.6527020176933451</c:v>
                </c:pt>
                <c:pt idx="73">
                  <c:v>4.7052303324580134</c:v>
                </c:pt>
                <c:pt idx="74">
                  <c:v>4.7574950923747243</c:v>
                </c:pt>
                <c:pt idx="75">
                  <c:v>4.809500858038521</c:v>
                </c:pt>
                <c:pt idx="76">
                  <c:v>4.8612520835912658</c:v>
                </c:pt>
                <c:pt idx="77">
                  <c:v>4.912753117980551</c:v>
                </c:pt>
                <c:pt idx="78">
                  <c:v>4.9640082064811981</c:v>
                </c:pt>
                <c:pt idx="79">
                  <c:v>5.0150214924260137</c:v>
                </c:pt>
                <c:pt idx="80">
                  <c:v>5.0657970191008843</c:v>
                </c:pt>
                <c:pt idx="81">
                  <c:v>5.1163387317663043</c:v>
                </c:pt>
                <c:pt idx="82">
                  <c:v>5.1666504797735424</c:v>
                </c:pt>
                <c:pt idx="83">
                  <c:v>5.2167360187486249</c:v>
                </c:pt>
                <c:pt idx="84">
                  <c:v>5.2665990128217679</c:v>
                </c:pt>
                <c:pt idx="85">
                  <c:v>5.3162430368834386</c:v>
                </c:pt>
                <c:pt idx="86">
                  <c:v>5.3656715788514502</c:v>
                </c:pt>
                <c:pt idx="87">
                  <c:v>5.4148880419360665</c:v>
                </c:pt>
                <c:pt idx="88">
                  <c:v>5.4638957468923985</c:v>
                </c:pt>
                <c:pt idx="89">
                  <c:v>5.5126979342512499</c:v>
                </c:pt>
                <c:pt idx="90">
                  <c:v>5.5612977665212311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9FB-4533-A907-98746BE93229}"/>
            </c:ext>
          </c:extLst>
        </c:ser>
        <c:ser>
          <c:idx val="1"/>
          <c:order val="1"/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Sheet2!$B$8:$B$98</c:f>
              <c:numCache>
                <c:formatCode>General</c:formatCode>
                <c:ptCount val="91"/>
                <c:pt idx="0">
                  <c:v>-2</c:v>
                </c:pt>
                <c:pt idx="1">
                  <c:v>-1.9</c:v>
                </c:pt>
                <c:pt idx="2">
                  <c:v>-1.7999999999999998</c:v>
                </c:pt>
                <c:pt idx="3">
                  <c:v>-1.6999999999999997</c:v>
                </c:pt>
                <c:pt idx="4">
                  <c:v>-1.5999999999999996</c:v>
                </c:pt>
                <c:pt idx="5">
                  <c:v>-1.4999999999999996</c:v>
                </c:pt>
                <c:pt idx="6">
                  <c:v>-1.3999999999999995</c:v>
                </c:pt>
                <c:pt idx="7">
                  <c:v>-1.2999999999999994</c:v>
                </c:pt>
                <c:pt idx="8">
                  <c:v>-1.1999999999999993</c:v>
                </c:pt>
                <c:pt idx="9">
                  <c:v>-1.0999999999999992</c:v>
                </c:pt>
                <c:pt idx="10">
                  <c:v>-0.99999999999999922</c:v>
                </c:pt>
                <c:pt idx="11">
                  <c:v>-0.89999999999999925</c:v>
                </c:pt>
                <c:pt idx="12">
                  <c:v>-0.79999999999999927</c:v>
                </c:pt>
                <c:pt idx="13">
                  <c:v>-0.69999999999999929</c:v>
                </c:pt>
                <c:pt idx="14">
                  <c:v>-0.59999999999999931</c:v>
                </c:pt>
                <c:pt idx="15">
                  <c:v>-0.49999999999999933</c:v>
                </c:pt>
                <c:pt idx="16">
                  <c:v>-0.39999999999999936</c:v>
                </c:pt>
                <c:pt idx="17">
                  <c:v>-0.29999999999999938</c:v>
                </c:pt>
                <c:pt idx="18">
                  <c:v>-0.19999999999999937</c:v>
                </c:pt>
                <c:pt idx="19">
                  <c:v>-9.9999999999999367E-2</c:v>
                </c:pt>
                <c:pt idx="20">
                  <c:v>6.3837823915946501E-16</c:v>
                </c:pt>
                <c:pt idx="21">
                  <c:v>0.10000000000000064</c:v>
                </c:pt>
                <c:pt idx="22">
                  <c:v>0.20000000000000065</c:v>
                </c:pt>
                <c:pt idx="23">
                  <c:v>0.30000000000000066</c:v>
                </c:pt>
                <c:pt idx="24">
                  <c:v>0.40000000000000069</c:v>
                </c:pt>
                <c:pt idx="25">
                  <c:v>0.50000000000000067</c:v>
                </c:pt>
                <c:pt idx="26">
                  <c:v>0.60000000000000064</c:v>
                </c:pt>
                <c:pt idx="27">
                  <c:v>0.70000000000000062</c:v>
                </c:pt>
                <c:pt idx="28">
                  <c:v>0.8000000000000006</c:v>
                </c:pt>
                <c:pt idx="29">
                  <c:v>0.90000000000000058</c:v>
                </c:pt>
                <c:pt idx="30">
                  <c:v>1.0000000000000007</c:v>
                </c:pt>
                <c:pt idx="31">
                  <c:v>1.1000000000000008</c:v>
                </c:pt>
                <c:pt idx="32">
                  <c:v>1.2000000000000008</c:v>
                </c:pt>
                <c:pt idx="33">
                  <c:v>1.3000000000000009</c:v>
                </c:pt>
                <c:pt idx="34">
                  <c:v>1.400000000000001</c:v>
                </c:pt>
                <c:pt idx="35">
                  <c:v>1.5000000000000011</c:v>
                </c:pt>
                <c:pt idx="36">
                  <c:v>1.6000000000000012</c:v>
                </c:pt>
                <c:pt idx="37">
                  <c:v>1.7000000000000013</c:v>
                </c:pt>
                <c:pt idx="38">
                  <c:v>1.8000000000000014</c:v>
                </c:pt>
                <c:pt idx="39">
                  <c:v>1.9000000000000015</c:v>
                </c:pt>
                <c:pt idx="40">
                  <c:v>2.0000000000000013</c:v>
                </c:pt>
                <c:pt idx="41">
                  <c:v>2.1000000000000014</c:v>
                </c:pt>
                <c:pt idx="42">
                  <c:v>2.2000000000000015</c:v>
                </c:pt>
                <c:pt idx="43">
                  <c:v>2.3000000000000016</c:v>
                </c:pt>
                <c:pt idx="44">
                  <c:v>2.4000000000000017</c:v>
                </c:pt>
                <c:pt idx="45">
                  <c:v>2.5000000000000018</c:v>
                </c:pt>
                <c:pt idx="46">
                  <c:v>2.6000000000000019</c:v>
                </c:pt>
                <c:pt idx="47">
                  <c:v>2.700000000000002</c:v>
                </c:pt>
                <c:pt idx="48">
                  <c:v>2.800000000000002</c:v>
                </c:pt>
                <c:pt idx="49">
                  <c:v>2.9000000000000021</c:v>
                </c:pt>
                <c:pt idx="50">
                  <c:v>3.0000000000000022</c:v>
                </c:pt>
                <c:pt idx="51">
                  <c:v>3.1000000000000023</c:v>
                </c:pt>
                <c:pt idx="52">
                  <c:v>3.2000000000000024</c:v>
                </c:pt>
                <c:pt idx="53">
                  <c:v>3.3000000000000025</c:v>
                </c:pt>
                <c:pt idx="54">
                  <c:v>3.4000000000000026</c:v>
                </c:pt>
                <c:pt idx="55">
                  <c:v>3.5000000000000027</c:v>
                </c:pt>
                <c:pt idx="56">
                  <c:v>3.6000000000000028</c:v>
                </c:pt>
                <c:pt idx="57">
                  <c:v>3.7000000000000028</c:v>
                </c:pt>
                <c:pt idx="58">
                  <c:v>3.8000000000000029</c:v>
                </c:pt>
                <c:pt idx="59">
                  <c:v>3.900000000000003</c:v>
                </c:pt>
                <c:pt idx="60">
                  <c:v>4.0000000000000027</c:v>
                </c:pt>
                <c:pt idx="61">
                  <c:v>4.1000000000000023</c:v>
                </c:pt>
                <c:pt idx="62">
                  <c:v>4.200000000000002</c:v>
                </c:pt>
                <c:pt idx="63">
                  <c:v>4.3000000000000016</c:v>
                </c:pt>
                <c:pt idx="64">
                  <c:v>4.4000000000000012</c:v>
                </c:pt>
                <c:pt idx="65">
                  <c:v>4.5000000000000009</c:v>
                </c:pt>
                <c:pt idx="66">
                  <c:v>4.6000000000000005</c:v>
                </c:pt>
                <c:pt idx="67">
                  <c:v>4.7</c:v>
                </c:pt>
                <c:pt idx="68">
                  <c:v>4.8</c:v>
                </c:pt>
                <c:pt idx="69">
                  <c:v>4.8999999999999995</c:v>
                </c:pt>
                <c:pt idx="70">
                  <c:v>4.9999999999999991</c:v>
                </c:pt>
                <c:pt idx="71">
                  <c:v>5.0999999999999988</c:v>
                </c:pt>
                <c:pt idx="72">
                  <c:v>5.1999999999999984</c:v>
                </c:pt>
                <c:pt idx="73">
                  <c:v>5.299999999999998</c:v>
                </c:pt>
                <c:pt idx="74">
                  <c:v>5.3999999999999977</c:v>
                </c:pt>
                <c:pt idx="75">
                  <c:v>5.4999999999999973</c:v>
                </c:pt>
                <c:pt idx="76">
                  <c:v>5.599999999999997</c:v>
                </c:pt>
                <c:pt idx="77">
                  <c:v>5.6999999999999966</c:v>
                </c:pt>
                <c:pt idx="78">
                  <c:v>5.7999999999999963</c:v>
                </c:pt>
                <c:pt idx="79">
                  <c:v>5.8999999999999959</c:v>
                </c:pt>
                <c:pt idx="80">
                  <c:v>5.9999999999999956</c:v>
                </c:pt>
                <c:pt idx="81">
                  <c:v>6.0999999999999952</c:v>
                </c:pt>
                <c:pt idx="82">
                  <c:v>6.1999999999999948</c:v>
                </c:pt>
                <c:pt idx="83">
                  <c:v>6.2999999999999945</c:v>
                </c:pt>
                <c:pt idx="84">
                  <c:v>6.3999999999999941</c:v>
                </c:pt>
                <c:pt idx="85">
                  <c:v>6.4999999999999938</c:v>
                </c:pt>
                <c:pt idx="86">
                  <c:v>6.5999999999999934</c:v>
                </c:pt>
                <c:pt idx="87">
                  <c:v>6.6999999999999931</c:v>
                </c:pt>
                <c:pt idx="88">
                  <c:v>6.7999999999999927</c:v>
                </c:pt>
                <c:pt idx="89">
                  <c:v>6.8999999999999924</c:v>
                </c:pt>
                <c:pt idx="90">
                  <c:v>6.999999999999992</c:v>
                </c:pt>
              </c:numCache>
            </c:numRef>
          </c:xVal>
          <c:yVal>
            <c:numRef>
              <c:f>Sheet2!$F$8:$F$98</c:f>
              <c:numCache>
                <c:formatCode>General</c:formatCode>
                <c:ptCount val="91"/>
                <c:pt idx="0">
                  <c:v>-8</c:v>
                </c:pt>
                <c:pt idx="1">
                  <c:v>-7.2296666666666667</c:v>
                </c:pt>
                <c:pt idx="2">
                  <c:v>-6.5173333333333323</c:v>
                </c:pt>
                <c:pt idx="3">
                  <c:v>-5.860999999999998</c:v>
                </c:pt>
                <c:pt idx="4">
                  <c:v>-5.2586666666666639</c:v>
                </c:pt>
                <c:pt idx="5">
                  <c:v>-4.7083333333333313</c:v>
                </c:pt>
                <c:pt idx="6">
                  <c:v>-4.2079999999999975</c:v>
                </c:pt>
                <c:pt idx="7">
                  <c:v>-3.7556666666666643</c:v>
                </c:pt>
                <c:pt idx="8">
                  <c:v>-3.3493333333333304</c:v>
                </c:pt>
                <c:pt idx="9">
                  <c:v>-2.986999999999997</c:v>
                </c:pt>
                <c:pt idx="10">
                  <c:v>-2.6666666666666643</c:v>
                </c:pt>
                <c:pt idx="11">
                  <c:v>-2.3863333333333312</c:v>
                </c:pt>
                <c:pt idx="12">
                  <c:v>-2.1439999999999984</c:v>
                </c:pt>
                <c:pt idx="13">
                  <c:v>-1.9376666666666653</c:v>
                </c:pt>
                <c:pt idx="14">
                  <c:v>-1.7653333333333323</c:v>
                </c:pt>
                <c:pt idx="15">
                  <c:v>-1.6249999999999991</c:v>
                </c:pt>
                <c:pt idx="16">
                  <c:v>-1.5146666666666659</c:v>
                </c:pt>
                <c:pt idx="17">
                  <c:v>-1.432333333333333</c:v>
                </c:pt>
                <c:pt idx="18">
                  <c:v>-1.3759999999999997</c:v>
                </c:pt>
                <c:pt idx="19">
                  <c:v>-1.3436666666666666</c:v>
                </c:pt>
                <c:pt idx="20">
                  <c:v>-1.3333333333333333</c:v>
                </c:pt>
                <c:pt idx="21">
                  <c:v>-1.3430000000000002</c:v>
                </c:pt>
                <c:pt idx="22">
                  <c:v>-1.3706666666666669</c:v>
                </c:pt>
                <c:pt idx="23">
                  <c:v>-1.4143333333333337</c:v>
                </c:pt>
                <c:pt idx="24">
                  <c:v>-1.4720000000000004</c:v>
                </c:pt>
                <c:pt idx="25">
                  <c:v>-1.5416666666666672</c:v>
                </c:pt>
                <c:pt idx="26">
                  <c:v>-1.621333333333334</c:v>
                </c:pt>
                <c:pt idx="27">
                  <c:v>-1.7090000000000005</c:v>
                </c:pt>
                <c:pt idx="28">
                  <c:v>-1.8026666666666671</c:v>
                </c:pt>
                <c:pt idx="29">
                  <c:v>-1.9003333333333341</c:v>
                </c:pt>
                <c:pt idx="30">
                  <c:v>-2.0000000000000004</c:v>
                </c:pt>
                <c:pt idx="31">
                  <c:v>-2.0996666666666672</c:v>
                </c:pt>
                <c:pt idx="32">
                  <c:v>-2.1973333333333342</c:v>
                </c:pt>
                <c:pt idx="33">
                  <c:v>-2.2910000000000008</c:v>
                </c:pt>
                <c:pt idx="34">
                  <c:v>-2.3786666666666676</c:v>
                </c:pt>
                <c:pt idx="35">
                  <c:v>-2.4583333333333344</c:v>
                </c:pt>
                <c:pt idx="36">
                  <c:v>-2.5280000000000009</c:v>
                </c:pt>
                <c:pt idx="37">
                  <c:v>-2.5856666666666674</c:v>
                </c:pt>
                <c:pt idx="38">
                  <c:v>-2.6293333333333337</c:v>
                </c:pt>
                <c:pt idx="39">
                  <c:v>-2.657</c:v>
                </c:pt>
                <c:pt idx="40">
                  <c:v>-2.6666666666666665</c:v>
                </c:pt>
                <c:pt idx="41">
                  <c:v>-2.656333333333333</c:v>
                </c:pt>
                <c:pt idx="42">
                  <c:v>-2.6239999999999992</c:v>
                </c:pt>
                <c:pt idx="43">
                  <c:v>-2.5676666666666659</c:v>
                </c:pt>
                <c:pt idx="44">
                  <c:v>-2.4853333333333314</c:v>
                </c:pt>
                <c:pt idx="45">
                  <c:v>-2.3749999999999982</c:v>
                </c:pt>
                <c:pt idx="46">
                  <c:v>-2.2346666666666644</c:v>
                </c:pt>
                <c:pt idx="47">
                  <c:v>-2.06233333333333</c:v>
                </c:pt>
                <c:pt idx="48">
                  <c:v>-1.8559999999999957</c:v>
                </c:pt>
                <c:pt idx="49">
                  <c:v>-1.6136666666666624</c:v>
                </c:pt>
                <c:pt idx="50">
                  <c:v>-1.3333333333333262</c:v>
                </c:pt>
                <c:pt idx="51">
                  <c:v>-1.0129999999999921</c:v>
                </c:pt>
                <c:pt idx="52">
                  <c:v>-0.65066666666665662</c:v>
                </c:pt>
                <c:pt idx="53">
                  <c:v>-0.24433333333332286</c:v>
                </c:pt>
                <c:pt idx="54">
                  <c:v>0.20800000000001262</c:v>
                </c:pt>
                <c:pt idx="55">
                  <c:v>0.70833333333334514</c:v>
                </c:pt>
                <c:pt idx="56">
                  <c:v>1.2586666666666844</c:v>
                </c:pt>
                <c:pt idx="57">
                  <c:v>1.8610000000000184</c:v>
                </c:pt>
                <c:pt idx="58">
                  <c:v>2.5173333333333545</c:v>
                </c:pt>
                <c:pt idx="59">
                  <c:v>3.229666666666688</c:v>
                </c:pt>
                <c:pt idx="60">
                  <c:v>4.0000000000000213</c:v>
                </c:pt>
                <c:pt idx="61">
                  <c:v>4.8303333333333525</c:v>
                </c:pt>
                <c:pt idx="62">
                  <c:v>5.722666666666683</c:v>
                </c:pt>
                <c:pt idx="63">
                  <c:v>6.6790000000000163</c:v>
                </c:pt>
                <c:pt idx="64">
                  <c:v>7.7013333333333476</c:v>
                </c:pt>
                <c:pt idx="65">
                  <c:v>8.7916666666666785</c:v>
                </c:pt>
                <c:pt idx="66">
                  <c:v>9.9520000000000053</c:v>
                </c:pt>
                <c:pt idx="67">
                  <c:v>11.184333333333337</c:v>
                </c:pt>
                <c:pt idx="68">
                  <c:v>12.490666666666664</c:v>
                </c:pt>
                <c:pt idx="69">
                  <c:v>13.87299999999999</c:v>
                </c:pt>
                <c:pt idx="70">
                  <c:v>15.333333333333323</c:v>
                </c:pt>
                <c:pt idx="71">
                  <c:v>16.873666666666647</c:v>
                </c:pt>
                <c:pt idx="72">
                  <c:v>18.495999999999981</c:v>
                </c:pt>
                <c:pt idx="73">
                  <c:v>20.2023333333333</c:v>
                </c:pt>
                <c:pt idx="74">
                  <c:v>21.994666666666621</c:v>
                </c:pt>
                <c:pt idx="75">
                  <c:v>23.874999999999954</c:v>
                </c:pt>
                <c:pt idx="76">
                  <c:v>25.845333333333276</c:v>
                </c:pt>
                <c:pt idx="77">
                  <c:v>27.907666666666596</c:v>
                </c:pt>
                <c:pt idx="78">
                  <c:v>30.063999999999918</c:v>
                </c:pt>
                <c:pt idx="79">
                  <c:v>32.316333333333233</c:v>
                </c:pt>
                <c:pt idx="80">
                  <c:v>34.666666666666551</c:v>
                </c:pt>
                <c:pt idx="81">
                  <c:v>37.116999999999884</c:v>
                </c:pt>
                <c:pt idx="82">
                  <c:v>39.669333333333192</c:v>
                </c:pt>
                <c:pt idx="83">
                  <c:v>42.325666666666528</c:v>
                </c:pt>
                <c:pt idx="84">
                  <c:v>45.08799999999983</c:v>
                </c:pt>
                <c:pt idx="85">
                  <c:v>47.958333333333144</c:v>
                </c:pt>
                <c:pt idx="86">
                  <c:v>50.938666666666471</c:v>
                </c:pt>
                <c:pt idx="87">
                  <c:v>54.030999999999779</c:v>
                </c:pt>
                <c:pt idx="88">
                  <c:v>57.23733333333309</c:v>
                </c:pt>
                <c:pt idx="89">
                  <c:v>60.559666666666402</c:v>
                </c:pt>
                <c:pt idx="90">
                  <c:v>63.999999999999716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9FB-4533-A907-98746BE93229}"/>
            </c:ext>
          </c:extLst>
        </c:ser>
        <c:ser>
          <c:idx val="2"/>
          <c:order val="2"/>
          <c:spPr>
            <a:ln w="19050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Sheet2!$I$8:$I$98</c:f>
              <c:numCache>
                <c:formatCode>General</c:formatCode>
                <c:ptCount val="91"/>
                <c:pt idx="0">
                  <c:v>-2</c:v>
                </c:pt>
                <c:pt idx="1">
                  <c:v>-1.9</c:v>
                </c:pt>
                <c:pt idx="2">
                  <c:v>-1.7999999999999998</c:v>
                </c:pt>
                <c:pt idx="3">
                  <c:v>-1.6999999999999997</c:v>
                </c:pt>
                <c:pt idx="4">
                  <c:v>-1.5999999999999996</c:v>
                </c:pt>
                <c:pt idx="5">
                  <c:v>-1.4999999999999996</c:v>
                </c:pt>
                <c:pt idx="6">
                  <c:v>-1.3999999999999995</c:v>
                </c:pt>
                <c:pt idx="7">
                  <c:v>-1.2999999999999994</c:v>
                </c:pt>
                <c:pt idx="8">
                  <c:v>-1.1999999999999993</c:v>
                </c:pt>
                <c:pt idx="9">
                  <c:v>-1.0999999999999992</c:v>
                </c:pt>
                <c:pt idx="10">
                  <c:v>-0.99999999999999922</c:v>
                </c:pt>
                <c:pt idx="11">
                  <c:v>-0.89999999999999925</c:v>
                </c:pt>
                <c:pt idx="12">
                  <c:v>-0.79999999999999927</c:v>
                </c:pt>
                <c:pt idx="13">
                  <c:v>-0.69999999999999929</c:v>
                </c:pt>
                <c:pt idx="14">
                  <c:v>-0.59999999999999931</c:v>
                </c:pt>
                <c:pt idx="15">
                  <c:v>-0.49999999999999933</c:v>
                </c:pt>
                <c:pt idx="16">
                  <c:v>-0.39999999999999936</c:v>
                </c:pt>
                <c:pt idx="17">
                  <c:v>-0.29999999999999938</c:v>
                </c:pt>
                <c:pt idx="18">
                  <c:v>-0.19999999999999937</c:v>
                </c:pt>
                <c:pt idx="19">
                  <c:v>-9.9999999999999367E-2</c:v>
                </c:pt>
                <c:pt idx="20">
                  <c:v>6.3837823915946501E-16</c:v>
                </c:pt>
                <c:pt idx="21">
                  <c:v>0.10000000000000064</c:v>
                </c:pt>
                <c:pt idx="22">
                  <c:v>0.20000000000000065</c:v>
                </c:pt>
                <c:pt idx="23">
                  <c:v>0.30000000000000066</c:v>
                </c:pt>
                <c:pt idx="24">
                  <c:v>0.40000000000000069</c:v>
                </c:pt>
                <c:pt idx="25">
                  <c:v>0.50000000000000067</c:v>
                </c:pt>
                <c:pt idx="26">
                  <c:v>0.60000000000000064</c:v>
                </c:pt>
                <c:pt idx="27">
                  <c:v>0.70000000000000062</c:v>
                </c:pt>
                <c:pt idx="28">
                  <c:v>0.8000000000000006</c:v>
                </c:pt>
                <c:pt idx="29">
                  <c:v>0.90000000000000058</c:v>
                </c:pt>
                <c:pt idx="30">
                  <c:v>1.0000000000000007</c:v>
                </c:pt>
                <c:pt idx="31">
                  <c:v>1.1000000000000008</c:v>
                </c:pt>
                <c:pt idx="32">
                  <c:v>1.2000000000000008</c:v>
                </c:pt>
                <c:pt idx="33">
                  <c:v>1.3000000000000009</c:v>
                </c:pt>
                <c:pt idx="34">
                  <c:v>1.400000000000001</c:v>
                </c:pt>
                <c:pt idx="35">
                  <c:v>1.5000000000000011</c:v>
                </c:pt>
                <c:pt idx="36">
                  <c:v>1.6000000000000012</c:v>
                </c:pt>
                <c:pt idx="37">
                  <c:v>1.7000000000000013</c:v>
                </c:pt>
                <c:pt idx="38">
                  <c:v>1.8000000000000014</c:v>
                </c:pt>
                <c:pt idx="39">
                  <c:v>1.9000000000000015</c:v>
                </c:pt>
                <c:pt idx="40">
                  <c:v>2.0000000000000013</c:v>
                </c:pt>
                <c:pt idx="41">
                  <c:v>2.1000000000000014</c:v>
                </c:pt>
                <c:pt idx="42">
                  <c:v>2.2000000000000015</c:v>
                </c:pt>
                <c:pt idx="43">
                  <c:v>2.3000000000000016</c:v>
                </c:pt>
                <c:pt idx="44">
                  <c:v>2.4000000000000017</c:v>
                </c:pt>
                <c:pt idx="45">
                  <c:v>2.5000000000000018</c:v>
                </c:pt>
                <c:pt idx="46">
                  <c:v>2.6000000000000019</c:v>
                </c:pt>
                <c:pt idx="47">
                  <c:v>2.700000000000002</c:v>
                </c:pt>
                <c:pt idx="48">
                  <c:v>2.800000000000002</c:v>
                </c:pt>
                <c:pt idx="49">
                  <c:v>2.9000000000000021</c:v>
                </c:pt>
                <c:pt idx="50">
                  <c:v>3.0000000000000022</c:v>
                </c:pt>
                <c:pt idx="51">
                  <c:v>3.1000000000000023</c:v>
                </c:pt>
                <c:pt idx="52">
                  <c:v>3.2000000000000024</c:v>
                </c:pt>
                <c:pt idx="53">
                  <c:v>3.3000000000000025</c:v>
                </c:pt>
                <c:pt idx="54">
                  <c:v>3.4000000000000026</c:v>
                </c:pt>
                <c:pt idx="55">
                  <c:v>3.5000000000000027</c:v>
                </c:pt>
                <c:pt idx="56">
                  <c:v>3.6000000000000028</c:v>
                </c:pt>
                <c:pt idx="57">
                  <c:v>3.7000000000000028</c:v>
                </c:pt>
                <c:pt idx="58">
                  <c:v>3.8000000000000029</c:v>
                </c:pt>
                <c:pt idx="59">
                  <c:v>3.900000000000003</c:v>
                </c:pt>
                <c:pt idx="60">
                  <c:v>4.0000000000000027</c:v>
                </c:pt>
                <c:pt idx="61">
                  <c:v>4.1000000000000023</c:v>
                </c:pt>
                <c:pt idx="62">
                  <c:v>4.200000000000002</c:v>
                </c:pt>
                <c:pt idx="63">
                  <c:v>4.3000000000000016</c:v>
                </c:pt>
                <c:pt idx="64">
                  <c:v>4.4000000000000012</c:v>
                </c:pt>
                <c:pt idx="65">
                  <c:v>4.5000000000000009</c:v>
                </c:pt>
                <c:pt idx="66">
                  <c:v>4.6000000000000005</c:v>
                </c:pt>
                <c:pt idx="67">
                  <c:v>4.7</c:v>
                </c:pt>
                <c:pt idx="68">
                  <c:v>4.8</c:v>
                </c:pt>
                <c:pt idx="69">
                  <c:v>4.8999999999999995</c:v>
                </c:pt>
                <c:pt idx="70">
                  <c:v>4.9999999999999991</c:v>
                </c:pt>
                <c:pt idx="71">
                  <c:v>5.0999999999999988</c:v>
                </c:pt>
                <c:pt idx="72">
                  <c:v>5.1999999999999984</c:v>
                </c:pt>
                <c:pt idx="73">
                  <c:v>5.299999999999998</c:v>
                </c:pt>
                <c:pt idx="74">
                  <c:v>5.3999999999999977</c:v>
                </c:pt>
                <c:pt idx="75">
                  <c:v>5.4999999999999973</c:v>
                </c:pt>
                <c:pt idx="76">
                  <c:v>5.599999999999997</c:v>
                </c:pt>
                <c:pt idx="77">
                  <c:v>5.6999999999999966</c:v>
                </c:pt>
                <c:pt idx="78">
                  <c:v>5.7999999999999963</c:v>
                </c:pt>
                <c:pt idx="79">
                  <c:v>5.8999999999999959</c:v>
                </c:pt>
                <c:pt idx="80">
                  <c:v>5.9999999999999956</c:v>
                </c:pt>
                <c:pt idx="81">
                  <c:v>6.0999999999999952</c:v>
                </c:pt>
                <c:pt idx="82">
                  <c:v>6.1999999999999948</c:v>
                </c:pt>
                <c:pt idx="83">
                  <c:v>6.2999999999999945</c:v>
                </c:pt>
                <c:pt idx="84">
                  <c:v>6.3999999999999941</c:v>
                </c:pt>
                <c:pt idx="85">
                  <c:v>6.4999999999999938</c:v>
                </c:pt>
                <c:pt idx="86">
                  <c:v>6.5999999999999934</c:v>
                </c:pt>
                <c:pt idx="87">
                  <c:v>6.6999999999999931</c:v>
                </c:pt>
                <c:pt idx="88">
                  <c:v>6.7999999999999927</c:v>
                </c:pt>
                <c:pt idx="89">
                  <c:v>6.8999999999999924</c:v>
                </c:pt>
                <c:pt idx="90">
                  <c:v>6.999999999999992</c:v>
                </c:pt>
              </c:numCache>
            </c:numRef>
          </c:xVal>
          <c:yVal>
            <c:numRef>
              <c:f>Sheet2!$J$8:$J$98</c:f>
              <c:numCache>
                <c:formatCode>General</c:formatCode>
                <c:ptCount val="91"/>
                <c:pt idx="0">
                  <c:v>-2</c:v>
                </c:pt>
                <c:pt idx="1">
                  <c:v>-1.9</c:v>
                </c:pt>
                <c:pt idx="2">
                  <c:v>-1.7999999999999998</c:v>
                </c:pt>
                <c:pt idx="3">
                  <c:v>-1.6999999999999997</c:v>
                </c:pt>
                <c:pt idx="4">
                  <c:v>-1.5999999999999996</c:v>
                </c:pt>
                <c:pt idx="5">
                  <c:v>-1.4999999999999996</c:v>
                </c:pt>
                <c:pt idx="6">
                  <c:v>-1.3999999999999995</c:v>
                </c:pt>
                <c:pt idx="7">
                  <c:v>-1.2999999999999994</c:v>
                </c:pt>
                <c:pt idx="8">
                  <c:v>-1.1999999999999993</c:v>
                </c:pt>
                <c:pt idx="9">
                  <c:v>-1.0999999999999992</c:v>
                </c:pt>
                <c:pt idx="10">
                  <c:v>-0.99999999999999922</c:v>
                </c:pt>
                <c:pt idx="11">
                  <c:v>-0.89999999999999925</c:v>
                </c:pt>
                <c:pt idx="12">
                  <c:v>-0.79999999999999927</c:v>
                </c:pt>
                <c:pt idx="13">
                  <c:v>-0.69999999999999929</c:v>
                </c:pt>
                <c:pt idx="14">
                  <c:v>-0.59999999999999931</c:v>
                </c:pt>
                <c:pt idx="15">
                  <c:v>-0.49999999999999933</c:v>
                </c:pt>
                <c:pt idx="16">
                  <c:v>-0.39999999999999936</c:v>
                </c:pt>
                <c:pt idx="17">
                  <c:v>-0.29999999999999938</c:v>
                </c:pt>
                <c:pt idx="18">
                  <c:v>-0.19999999999999937</c:v>
                </c:pt>
                <c:pt idx="19">
                  <c:v>-9.9999999999999367E-2</c:v>
                </c:pt>
                <c:pt idx="20">
                  <c:v>6.3837823915946501E-16</c:v>
                </c:pt>
                <c:pt idx="21">
                  <c:v>0.10000000000000064</c:v>
                </c:pt>
                <c:pt idx="22">
                  <c:v>0.20000000000000065</c:v>
                </c:pt>
                <c:pt idx="23">
                  <c:v>0.30000000000000066</c:v>
                </c:pt>
                <c:pt idx="24">
                  <c:v>0.40000000000000069</c:v>
                </c:pt>
                <c:pt idx="25">
                  <c:v>0.50000000000000067</c:v>
                </c:pt>
                <c:pt idx="26">
                  <c:v>0.60000000000000064</c:v>
                </c:pt>
                <c:pt idx="27">
                  <c:v>0.70000000000000062</c:v>
                </c:pt>
                <c:pt idx="28">
                  <c:v>0.8000000000000006</c:v>
                </c:pt>
                <c:pt idx="29">
                  <c:v>0.90000000000000058</c:v>
                </c:pt>
                <c:pt idx="30">
                  <c:v>1.0000000000000007</c:v>
                </c:pt>
                <c:pt idx="31">
                  <c:v>1.1000000000000008</c:v>
                </c:pt>
                <c:pt idx="32">
                  <c:v>1.2000000000000008</c:v>
                </c:pt>
                <c:pt idx="33">
                  <c:v>1.3000000000000009</c:v>
                </c:pt>
                <c:pt idx="34">
                  <c:v>1.400000000000001</c:v>
                </c:pt>
                <c:pt idx="35">
                  <c:v>1.5000000000000011</c:v>
                </c:pt>
                <c:pt idx="36">
                  <c:v>1.6000000000000012</c:v>
                </c:pt>
                <c:pt idx="37">
                  <c:v>1.7000000000000013</c:v>
                </c:pt>
                <c:pt idx="38">
                  <c:v>1.8000000000000014</c:v>
                </c:pt>
                <c:pt idx="39">
                  <c:v>1.9000000000000015</c:v>
                </c:pt>
                <c:pt idx="40">
                  <c:v>2.0000000000000013</c:v>
                </c:pt>
                <c:pt idx="41">
                  <c:v>2.1000000000000014</c:v>
                </c:pt>
                <c:pt idx="42">
                  <c:v>2.2000000000000015</c:v>
                </c:pt>
                <c:pt idx="43">
                  <c:v>2.3000000000000016</c:v>
                </c:pt>
                <c:pt idx="44">
                  <c:v>2.4000000000000017</c:v>
                </c:pt>
                <c:pt idx="45">
                  <c:v>2.5000000000000018</c:v>
                </c:pt>
                <c:pt idx="46">
                  <c:v>2.6000000000000019</c:v>
                </c:pt>
                <c:pt idx="47">
                  <c:v>2.700000000000002</c:v>
                </c:pt>
                <c:pt idx="48">
                  <c:v>2.800000000000002</c:v>
                </c:pt>
                <c:pt idx="49">
                  <c:v>2.9000000000000021</c:v>
                </c:pt>
                <c:pt idx="50">
                  <c:v>3.0000000000000022</c:v>
                </c:pt>
                <c:pt idx="51">
                  <c:v>3.1000000000000023</c:v>
                </c:pt>
                <c:pt idx="52">
                  <c:v>3.2000000000000024</c:v>
                </c:pt>
                <c:pt idx="53">
                  <c:v>3.3000000000000025</c:v>
                </c:pt>
                <c:pt idx="54">
                  <c:v>3.4000000000000026</c:v>
                </c:pt>
                <c:pt idx="55">
                  <c:v>3.5000000000000027</c:v>
                </c:pt>
                <c:pt idx="56">
                  <c:v>3.6000000000000028</c:v>
                </c:pt>
                <c:pt idx="57">
                  <c:v>3.7000000000000028</c:v>
                </c:pt>
                <c:pt idx="58">
                  <c:v>3.8000000000000029</c:v>
                </c:pt>
                <c:pt idx="59">
                  <c:v>3.900000000000003</c:v>
                </c:pt>
                <c:pt idx="60">
                  <c:v>4.0000000000000027</c:v>
                </c:pt>
                <c:pt idx="61">
                  <c:v>4.1000000000000023</c:v>
                </c:pt>
                <c:pt idx="62">
                  <c:v>4.200000000000002</c:v>
                </c:pt>
                <c:pt idx="63">
                  <c:v>4.3000000000000016</c:v>
                </c:pt>
                <c:pt idx="64">
                  <c:v>4.4000000000000012</c:v>
                </c:pt>
                <c:pt idx="65">
                  <c:v>4.5000000000000009</c:v>
                </c:pt>
                <c:pt idx="66">
                  <c:v>4.6000000000000005</c:v>
                </c:pt>
                <c:pt idx="67">
                  <c:v>4.7</c:v>
                </c:pt>
                <c:pt idx="68">
                  <c:v>4.8</c:v>
                </c:pt>
                <c:pt idx="69">
                  <c:v>4.8999999999999995</c:v>
                </c:pt>
                <c:pt idx="70">
                  <c:v>4.9999999999999991</c:v>
                </c:pt>
                <c:pt idx="71">
                  <c:v>5.0999999999999988</c:v>
                </c:pt>
                <c:pt idx="72">
                  <c:v>5.1999999999999984</c:v>
                </c:pt>
                <c:pt idx="73">
                  <c:v>5.299999999999998</c:v>
                </c:pt>
                <c:pt idx="74">
                  <c:v>5.3999999999999977</c:v>
                </c:pt>
                <c:pt idx="75">
                  <c:v>5.4999999999999973</c:v>
                </c:pt>
                <c:pt idx="76">
                  <c:v>5.599999999999997</c:v>
                </c:pt>
                <c:pt idx="77">
                  <c:v>5.6999999999999966</c:v>
                </c:pt>
                <c:pt idx="78">
                  <c:v>5.7999999999999963</c:v>
                </c:pt>
                <c:pt idx="79">
                  <c:v>5.8999999999999959</c:v>
                </c:pt>
                <c:pt idx="80">
                  <c:v>5.9999999999999956</c:v>
                </c:pt>
                <c:pt idx="81">
                  <c:v>6.0999999999999952</c:v>
                </c:pt>
                <c:pt idx="82">
                  <c:v>6.1999999999999948</c:v>
                </c:pt>
                <c:pt idx="83">
                  <c:v>6.2999999999999945</c:v>
                </c:pt>
                <c:pt idx="84">
                  <c:v>6.3999999999999941</c:v>
                </c:pt>
                <c:pt idx="85">
                  <c:v>6.4999999999999938</c:v>
                </c:pt>
                <c:pt idx="86">
                  <c:v>6.5999999999999934</c:v>
                </c:pt>
                <c:pt idx="87">
                  <c:v>6.6999999999999931</c:v>
                </c:pt>
                <c:pt idx="88">
                  <c:v>6.7999999999999927</c:v>
                </c:pt>
                <c:pt idx="89">
                  <c:v>6.8999999999999924</c:v>
                </c:pt>
                <c:pt idx="90">
                  <c:v>6.999999999999992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9FB-4533-A907-98746BE932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5802760"/>
        <c:axId val="435795872"/>
      </c:scatterChart>
      <c:valAx>
        <c:axId val="435802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435795872"/>
        <c:crosses val="autoZero"/>
        <c:crossBetween val="midCat"/>
      </c:valAx>
      <c:valAx>
        <c:axId val="435795872"/>
        <c:scaling>
          <c:orientation val="minMax"/>
          <c:max val="8"/>
          <c:min val="-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4358027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7322" cy="464111"/>
          </a:xfrm>
          <a:prstGeom prst="rect">
            <a:avLst/>
          </a:prstGeom>
        </p:spPr>
        <p:txBody>
          <a:bodyPr vert="horz" lIns="91147" tIns="45574" rIns="91147" bIns="45574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049" y="0"/>
            <a:ext cx="3027322" cy="464111"/>
          </a:xfrm>
          <a:prstGeom prst="rect">
            <a:avLst/>
          </a:prstGeom>
        </p:spPr>
        <p:txBody>
          <a:bodyPr vert="horz" lIns="91147" tIns="45574" rIns="91147" bIns="45574" rtlCol="0"/>
          <a:lstStyle>
            <a:lvl1pPr algn="r">
              <a:defRPr sz="1200"/>
            </a:lvl1pPr>
          </a:lstStyle>
          <a:p>
            <a:pPr>
              <a:defRPr/>
            </a:pPr>
            <a:fld id="{BEC8ED1E-07D8-4ED7-87B0-4D4220C72E7B}" type="datetimeFigureOut">
              <a:rPr lang="en-US"/>
              <a:pPr>
                <a:defRPr/>
              </a:pPr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18107"/>
            <a:ext cx="3027322" cy="464110"/>
          </a:xfrm>
          <a:prstGeom prst="rect">
            <a:avLst/>
          </a:prstGeom>
        </p:spPr>
        <p:txBody>
          <a:bodyPr vert="horz" lIns="91147" tIns="45574" rIns="91147" bIns="45574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049" y="8818107"/>
            <a:ext cx="3027322" cy="464110"/>
          </a:xfrm>
          <a:prstGeom prst="rect">
            <a:avLst/>
          </a:prstGeom>
        </p:spPr>
        <p:txBody>
          <a:bodyPr vert="horz" lIns="91147" tIns="45574" rIns="91147" bIns="45574" rtlCol="0" anchor="b"/>
          <a:lstStyle>
            <a:lvl1pPr algn="r">
              <a:defRPr sz="1200"/>
            </a:lvl1pPr>
          </a:lstStyle>
          <a:p>
            <a:pPr>
              <a:defRPr/>
            </a:pPr>
            <a:fld id="{72247EDA-B71F-41D4-A3E5-F05AA026D0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312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27322" cy="464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47" tIns="45574" rIns="91147" bIns="4557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6049" y="0"/>
            <a:ext cx="3027322" cy="464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47" tIns="45574" rIns="91147" bIns="4557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8990" y="4409794"/>
            <a:ext cx="5587021" cy="417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47" tIns="45574" rIns="91147" bIns="455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/>
              <a:t>Click to edit Master text styles</a:t>
            </a:r>
          </a:p>
          <a:p>
            <a:pPr lvl="1"/>
            <a:r>
              <a:rPr lang="nl-NL" noProof="0"/>
              <a:t>Second level</a:t>
            </a:r>
          </a:p>
          <a:p>
            <a:pPr lvl="2"/>
            <a:r>
              <a:rPr lang="nl-NL" noProof="0"/>
              <a:t>Third level</a:t>
            </a:r>
          </a:p>
          <a:p>
            <a:pPr lvl="3"/>
            <a:r>
              <a:rPr lang="nl-NL" noProof="0"/>
              <a:t>Fourth level</a:t>
            </a:r>
          </a:p>
          <a:p>
            <a:pPr lvl="4"/>
            <a:r>
              <a:rPr lang="nl-NL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18107"/>
            <a:ext cx="3027322" cy="46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47" tIns="45574" rIns="91147" bIns="4557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6049" y="8818107"/>
            <a:ext cx="3027322" cy="46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47" tIns="45574" rIns="91147" bIns="4557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8D78ABE-F169-492C-9E8F-9E3973F52352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24968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E964E0-1A59-4C21-9F7F-401287AB93A3}" type="slidenum">
              <a:rPr lang="nl-NL" smtClean="0"/>
              <a:pPr/>
              <a:t>0</a:t>
            </a:fld>
            <a:endParaRPr lang="nl-NL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678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574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937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54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45842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3894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42144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7493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40208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91138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71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5896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2209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6422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30" y="1310087"/>
            <a:ext cx="5588087" cy="3947713"/>
          </a:xfrm>
          <a:prstGeom prst="rect">
            <a:avLst/>
          </a:prstGeom>
        </p:spPr>
      </p:pic>
      <p:pic>
        <p:nvPicPr>
          <p:cNvPr id="5" name="Picture 9" descr="blue title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het opmaakprofiel van de modelondertitel te bewerken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DA4D1E68-3EF9-45B1-AD69-3DD0EEA57C1E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58D89-B347-45C6-8BB6-8D501AE68258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0988" y="0"/>
            <a:ext cx="2005012" cy="5738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0"/>
            <a:ext cx="5867400" cy="5738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193421C5-1E3B-4441-B83A-AC54DFEB5ADD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6C56F7-93E4-46CA-A2A0-30E29FA52C68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024812" cy="8953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11188" y="1196975"/>
            <a:ext cx="3919537" cy="454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83125" y="1196975"/>
            <a:ext cx="3921125" cy="4541838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F5EA51E8-E989-41AA-BE8A-C7025D76DEB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AAF97-467D-493A-BE3D-B8594F56209D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024812" cy="8953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7993062" cy="454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48438"/>
            <a:ext cx="2879725" cy="187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670300" y="6567488"/>
            <a:ext cx="576263" cy="187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Page </a:t>
            </a:r>
            <a:fld id="{A2A4C94C-CF34-49E1-9CC5-917B8596510B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3130550" y="6567488"/>
            <a:ext cx="539750" cy="187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A85F89-896D-4366-80FF-CAAD4E7411CA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Click to edit Master title style</a:t>
            </a:r>
          </a:p>
        </p:txBody>
      </p:sp>
      <p:sp>
        <p:nvSpPr>
          <p:cNvPr id="22016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74BAE02B-27D8-43BD-A123-289BAB9A0798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B50D5-BB0C-4293-AACA-7D8F9103901B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EA5ED13C-2FC4-44F9-BA1A-769BB33EDB2F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2663BA-2D85-4B99-B9BC-E65A9C02943E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19537" cy="4541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1196975"/>
            <a:ext cx="3921125" cy="4541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631BF7EA-E327-47D9-A515-8D9D77B0A243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2B24E7-1A82-44A1-A748-D29039CD5A8A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73CC6C71-1D90-4609-A961-3B20D86EB243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50230-3CCA-40A6-BEBD-684B5D24E2E3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4CD4A13A-BC0D-4C85-A7D5-21117932CA77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55A14-6D7F-4573-9A5A-84F1C6FF1A35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A8CF0D-2E17-4B12-80F5-EC1C0BBA20A0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D4DF4E2C-D7BE-4A03-B625-83E2DC1E8A61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761E7-6C7E-4302-AD31-834D799EC9C1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558BF0EB-DF56-4D22-A180-6D649A6FBDA9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76B0A2-BB59-4726-BFF5-C9EA252BC780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AC9BA329-79D2-4744-84BE-7D32C2044E4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D72213-BA25-4303-9826-5E997D8BE429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CA375580-BA23-4787-9C73-D118D16A70BA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866B6F-963B-4F1F-8349-F12A2EA964A9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0988" y="0"/>
            <a:ext cx="2005012" cy="5738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0"/>
            <a:ext cx="5867400" cy="5738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E97C185E-2769-48E2-B6EF-4FBC2D86F277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C5CB1-BFE0-440B-8E2B-4181E07C0AE4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6CDF4C15-7D53-4349-B095-474ADF677F47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943A87-81AF-43FA-AAFD-A0884A64FB06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19537" cy="4541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1196975"/>
            <a:ext cx="3921125" cy="4541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58A63CE8-3116-4009-972E-A440B1E58982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F90358-96A7-4FC7-A12E-C651D25BA1DD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9E75CFA3-B5B5-44AC-88ED-BAEBDA5FDFF4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17C211-B684-4129-9E7D-CB50F156EA0D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FDF09DFB-E396-4AD0-90C6-7B95D54963D5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EAB11A-9E44-45F5-A084-7FBB4CBD04D7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32B0C52B-1B9A-42C7-BD84-8E68ADFAF37E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73C0F4-AC1E-485D-B86D-B88A411C4770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C2DE5595-AAAE-430C-B647-CD50EF11EC1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E64F4-EF84-4B15-823E-D925ED369358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46368529-FBBE-4439-B613-591E23395497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54CA74-81F6-406E-ADDE-6342C3F5AFD8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blue bar small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89820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0"/>
            <a:ext cx="8024812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het opmaakprofiel te bewerken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2879725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0300" y="6567488"/>
            <a:ext cx="576263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r>
              <a:rPr lang="nl-NL"/>
              <a:t>Page </a:t>
            </a:r>
            <a:fld id="{1F6BDCCD-59C0-4A9B-BA11-9482134CB5A4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pic>
        <p:nvPicPr>
          <p:cNvPr id="1030" name="Picture 11" descr="logo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016750" y="6332538"/>
            <a:ext cx="203041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5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130550" y="6567488"/>
            <a:ext cx="539750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2364B9AD-C4AE-4773-ADF3-EB0916F2CE9E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1032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93062" cy="454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60" r:id="rId12"/>
    <p:sldLayoutId id="2147483680" r:id="rId1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51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>
          <a:solidFill>
            <a:schemeClr val="tx1"/>
          </a:solidFill>
          <a:latin typeface="+mn-lt"/>
        </a:defRPr>
      </a:lvl2pPr>
      <a:lvl3pPr marL="814388" indent="-277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3pPr>
      <a:lvl4pPr marL="1069975" indent="-2540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4pPr>
      <a:lvl5pPr marL="1349375" indent="-277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5pPr>
      <a:lvl6pPr marL="18065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6pPr>
      <a:lvl7pPr marL="22637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7pPr>
      <a:lvl8pPr marL="27209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8pPr>
      <a:lvl9pPr marL="31781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6" descr="blue bar small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89820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93062" cy="454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sp>
        <p:nvSpPr>
          <p:cNvPr id="219147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2879725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21914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0300" y="6567488"/>
            <a:ext cx="576263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r>
              <a:rPr lang="nl-NL"/>
              <a:t>PAGE </a:t>
            </a:r>
            <a:fld id="{8BBB9C20-6C81-4358-AF58-6D325294359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pic>
        <p:nvPicPr>
          <p:cNvPr id="14342" name="Picture 13" descr="logo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016750" y="6332538"/>
            <a:ext cx="203041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5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130550" y="6567488"/>
            <a:ext cx="539750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1E0DB011-CB2B-49B3-9A6F-127D69A46B54}" type="datetime1">
              <a:rPr lang="nl-NL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14344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0"/>
            <a:ext cx="8024812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9" r:id="rId2"/>
    <p:sldLayoutId id="2147483678" r:id="rId3"/>
    <p:sldLayoutId id="2147483677" r:id="rId4"/>
    <p:sldLayoutId id="2147483676" r:id="rId5"/>
    <p:sldLayoutId id="2147483675" r:id="rId6"/>
    <p:sldLayoutId id="2147483674" r:id="rId7"/>
    <p:sldLayoutId id="2147483673" r:id="rId8"/>
    <p:sldLayoutId id="2147483672" r:id="rId9"/>
    <p:sldLayoutId id="2147483671" r:id="rId10"/>
    <p:sldLayoutId id="2147483670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51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>
          <a:solidFill>
            <a:schemeClr val="tx1"/>
          </a:solidFill>
          <a:latin typeface="+mn-lt"/>
        </a:defRPr>
      </a:lvl2pPr>
      <a:lvl3pPr marL="814388" indent="-277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3pPr>
      <a:lvl4pPr marL="1069975" indent="-2540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4pPr>
      <a:lvl5pPr marL="1349375" indent="-277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5pPr>
      <a:lvl6pPr marL="18065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6pPr>
      <a:lvl7pPr marL="22637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7pPr>
      <a:lvl8pPr marL="27209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8pPr>
      <a:lvl9pPr marL="31781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chart" Target="../charts/chart1.xml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3.png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1.png"/><Relationship Id="rId4" Type="http://schemas.openxmlformats.org/officeDocument/2006/relationships/image" Target="../media/image36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00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70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Relationship Id="rId9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8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0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030.png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ctrTitle"/>
          </p:nvPr>
        </p:nvSpPr>
        <p:spPr>
          <a:xfrm>
            <a:off x="609600" y="2035175"/>
            <a:ext cx="5867400" cy="1470025"/>
          </a:xfrm>
        </p:spPr>
        <p:txBody>
          <a:bodyPr/>
          <a:lstStyle/>
          <a:p>
            <a:pPr eaLnBrk="1" hangingPunct="1"/>
            <a:r>
              <a:rPr lang="en-US" dirty="0"/>
              <a:t>Numerical methods </a:t>
            </a:r>
            <a:br>
              <a:rPr lang="en-US" dirty="0"/>
            </a:br>
            <a:r>
              <a:rPr lang="en-US" dirty="0"/>
              <a:t>for Chemical Engineers: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Non-linear equations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8674" name="Subtitle 2"/>
          <p:cNvSpPr>
            <a:spLocks noGrp="1"/>
          </p:cNvSpPr>
          <p:nvPr>
            <p:ph type="subTitle" idx="1"/>
          </p:nvPr>
        </p:nvSpPr>
        <p:spPr>
          <a:xfrm>
            <a:off x="609600" y="4249737"/>
            <a:ext cx="5113337" cy="398463"/>
          </a:xfrm>
        </p:spPr>
        <p:txBody>
          <a:bodyPr/>
          <a:lstStyle/>
          <a:p>
            <a:pPr eaLnBrk="1" hangingPunct="1"/>
            <a:r>
              <a:rPr lang="en-US" dirty="0"/>
              <a:t>Prof.dr.ir. Martin van Sint </a:t>
            </a:r>
            <a:r>
              <a:rPr lang="en-US" dirty="0" err="1"/>
              <a:t>Annaland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Dr.ir. Ivo </a:t>
            </a:r>
            <a:r>
              <a:rPr lang="en-US" dirty="0" err="1"/>
              <a:t>Roghair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685800" y="5545137"/>
            <a:ext cx="5113337" cy="55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sz="1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dirty="0">
                <a:solidFill>
                  <a:schemeClr val="tx1"/>
                </a:solidFill>
              </a:rPr>
              <a:t>Chemical Process Intensification</a:t>
            </a:r>
            <a:br>
              <a:rPr lang="en-US" kern="0" dirty="0">
                <a:solidFill>
                  <a:schemeClr val="tx1"/>
                </a:solidFill>
              </a:rPr>
            </a:br>
            <a:br>
              <a:rPr lang="en-US" kern="0" dirty="0">
                <a:solidFill>
                  <a:schemeClr val="tx1"/>
                </a:solidFill>
              </a:rPr>
            </a:br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88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functions in </a:t>
            </a:r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9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11188" y="1066800"/>
            <a:ext cx="8304212" cy="4541838"/>
          </a:xfrm>
        </p:spPr>
        <p:txBody>
          <a:bodyPr/>
          <a:lstStyle/>
          <a:p>
            <a:r>
              <a:rPr lang="en-US" b="0" dirty="0"/>
              <a:t>We can also make </a:t>
            </a:r>
            <a:r>
              <a:rPr lang="en-US" dirty="0"/>
              <a:t>our own </a:t>
            </a:r>
            <a:r>
              <a:rPr lang="en-US" b="0" dirty="0"/>
              <a:t>function, that takes the function handle as an input (save as </a:t>
            </a:r>
            <a:r>
              <a:rPr lang="en-US" b="0" dirty="0" err="1"/>
              <a:t>draw_my_function.m</a:t>
            </a:r>
            <a:r>
              <a:rPr lang="en-US" b="0" dirty="0"/>
              <a:t>):</a:t>
            </a:r>
            <a:br>
              <a:rPr lang="en-US" b="0" dirty="0"/>
            </a:b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Now we can call the function with a function handle, which points to an anonymous function or a common function: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D919B0E4-630C-43B9-A78D-14CED78CF4B7}"/>
              </a:ext>
            </a:extLst>
          </p:cNvPr>
          <p:cNvSpPr txBox="1"/>
          <p:nvPr/>
        </p:nvSpPr>
        <p:spPr>
          <a:xfrm>
            <a:off x="728663" y="1905000"/>
            <a:ext cx="7993062" cy="2308324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Source Code Pro" panose="020B050903040302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Source Code Pro" panose="020B0509030403020204" pitchFamily="49" charset="0"/>
              </a:rPr>
              <a:t> [] = </a:t>
            </a:r>
            <a:r>
              <a:rPr lang="en-US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draw_my_function</a:t>
            </a:r>
            <a:r>
              <a:rPr lang="en-US" dirty="0">
                <a:solidFill>
                  <a:srgbClr val="000000"/>
                </a:solidFill>
                <a:latin typeface="Source Code Pro" panose="020B0509030403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latin typeface="Source Code Pro" panose="020B0509030403020204" pitchFamily="49" charset="0"/>
              </a:rPr>
              <a:t>)</a:t>
            </a:r>
          </a:p>
          <a:p>
            <a:r>
              <a:rPr lang="en-US" dirty="0">
                <a:solidFill>
                  <a:srgbClr val="228B22"/>
                </a:solidFill>
                <a:latin typeface="Source Code Pro" panose="020B0509030403020204" pitchFamily="49" charset="0"/>
              </a:rPr>
              <a:t>% Draws a function in the range [0 10] using </a:t>
            </a:r>
            <a:r>
              <a:rPr lang="nl-NL" dirty="0">
                <a:solidFill>
                  <a:srgbClr val="228B22"/>
                </a:solidFill>
                <a:latin typeface="Source Code Pro" panose="020B0509030403020204" pitchFamily="49" charset="0"/>
              </a:rPr>
              <a:t>20 data </a:t>
            </a:r>
          </a:p>
          <a:p>
            <a:r>
              <a:rPr lang="nl-NL" dirty="0">
                <a:solidFill>
                  <a:srgbClr val="228B22"/>
                </a:solidFill>
                <a:latin typeface="Source Code Pro" panose="020B0509030403020204" pitchFamily="49" charset="0"/>
              </a:rPr>
              <a:t>% points. ‘func’ is a </a:t>
            </a:r>
            <a:r>
              <a:rPr lang="nl-NL" dirty="0" err="1">
                <a:solidFill>
                  <a:srgbClr val="228B22"/>
                </a:solidFill>
                <a:latin typeface="Source Code Pro" panose="020B0509030403020204" pitchFamily="49" charset="0"/>
              </a:rPr>
              <a:t>function</a:t>
            </a:r>
            <a:r>
              <a:rPr lang="nl-NL" dirty="0">
                <a:solidFill>
                  <a:srgbClr val="228B22"/>
                </a:solidFill>
                <a:latin typeface="Source Code Pro" panose="020B0509030403020204" pitchFamily="49" charset="0"/>
              </a:rPr>
              <a:t> handle </a:t>
            </a:r>
            <a:r>
              <a:rPr lang="nl-NL" dirty="0" err="1">
                <a:solidFill>
                  <a:srgbClr val="228B22"/>
                </a:solidFill>
                <a:latin typeface="Source Code Pro" panose="020B0509030403020204" pitchFamily="49" charset="0"/>
              </a:rPr>
              <a:t>that</a:t>
            </a:r>
            <a:r>
              <a:rPr lang="nl-NL" dirty="0">
                <a:solidFill>
                  <a:srgbClr val="228B22"/>
                </a:solidFill>
                <a:latin typeface="Source Code Pro" panose="020B0509030403020204" pitchFamily="49" charset="0"/>
              </a:rPr>
              <a:t> </a:t>
            </a:r>
            <a:r>
              <a:rPr lang="nl-NL" dirty="0" err="1">
                <a:solidFill>
                  <a:srgbClr val="228B22"/>
                </a:solidFill>
                <a:latin typeface="Source Code Pro" panose="020B0509030403020204" pitchFamily="49" charset="0"/>
              </a:rPr>
              <a:t>can</a:t>
            </a:r>
            <a:r>
              <a:rPr lang="nl-NL" dirty="0">
                <a:solidFill>
                  <a:srgbClr val="228B22"/>
                </a:solidFill>
                <a:latin typeface="Source Code Pro" panose="020B0509030403020204" pitchFamily="49" charset="0"/>
              </a:rPr>
              <a:t> point </a:t>
            </a:r>
            <a:r>
              <a:rPr lang="nl-NL" dirty="0" err="1">
                <a:solidFill>
                  <a:srgbClr val="228B22"/>
                </a:solidFill>
                <a:latin typeface="Source Code Pro" panose="020B0509030403020204" pitchFamily="49" charset="0"/>
              </a:rPr>
              <a:t>to</a:t>
            </a:r>
            <a:r>
              <a:rPr lang="nl-NL" dirty="0">
                <a:solidFill>
                  <a:srgbClr val="228B22"/>
                </a:solidFill>
                <a:latin typeface="Source Code Pro" panose="020B0509030403020204" pitchFamily="49" charset="0"/>
              </a:rPr>
              <a:t> </a:t>
            </a:r>
          </a:p>
          <a:p>
            <a:r>
              <a:rPr lang="nl-NL" dirty="0">
                <a:solidFill>
                  <a:srgbClr val="228B22"/>
                </a:solidFill>
                <a:latin typeface="Source Code Pro" panose="020B0509030403020204" pitchFamily="49" charset="0"/>
              </a:rPr>
              <a:t>% </a:t>
            </a:r>
            <a:r>
              <a:rPr lang="nl-NL" dirty="0" err="1">
                <a:solidFill>
                  <a:srgbClr val="228B22"/>
                </a:solidFill>
                <a:latin typeface="Source Code Pro" panose="020B0509030403020204" pitchFamily="49" charset="0"/>
              </a:rPr>
              <a:t>any</a:t>
            </a:r>
            <a:r>
              <a:rPr lang="nl-NL" dirty="0">
                <a:solidFill>
                  <a:srgbClr val="228B22"/>
                </a:solidFill>
                <a:latin typeface="Source Code Pro" panose="020B0509030403020204" pitchFamily="49" charset="0"/>
              </a:rPr>
              <a:t> </a:t>
            </a:r>
            <a:r>
              <a:rPr lang="nl-NL" dirty="0" err="1">
                <a:solidFill>
                  <a:srgbClr val="228B22"/>
                </a:solidFill>
                <a:latin typeface="Source Code Pro" panose="020B0509030403020204" pitchFamily="49" charset="0"/>
              </a:rPr>
              <a:t>actual</a:t>
            </a:r>
            <a:r>
              <a:rPr lang="nl-NL" dirty="0">
                <a:solidFill>
                  <a:srgbClr val="228B22"/>
                </a:solidFill>
                <a:latin typeface="Source Code Pro" panose="020B0509030403020204" pitchFamily="49" charset="0"/>
              </a:rPr>
              <a:t> </a:t>
            </a:r>
            <a:r>
              <a:rPr lang="nl-NL" dirty="0" err="1">
                <a:solidFill>
                  <a:srgbClr val="228B22"/>
                </a:solidFill>
                <a:latin typeface="Source Code Pro" panose="020B0509030403020204" pitchFamily="49" charset="0"/>
              </a:rPr>
              <a:t>function</a:t>
            </a:r>
            <a:r>
              <a:rPr lang="nl-NL" dirty="0">
                <a:solidFill>
                  <a:srgbClr val="228B22"/>
                </a:solidFill>
                <a:latin typeface="Source Code Pro" panose="020B0509030403020204" pitchFamily="49" charset="0"/>
              </a:rPr>
              <a:t>.</a:t>
            </a:r>
          </a:p>
          <a:p>
            <a:r>
              <a:rPr lang="nl-NL" dirty="0">
                <a:solidFill>
                  <a:srgbClr val="000000"/>
                </a:solidFill>
                <a:latin typeface="Source Code Pro" panose="020B0509030403020204" pitchFamily="49" charset="0"/>
              </a:rPr>
              <a:t>x = linspace(0, 10, 20);</a:t>
            </a:r>
          </a:p>
          <a:p>
            <a:r>
              <a:rPr lang="nl-NL" dirty="0">
                <a:solidFill>
                  <a:srgbClr val="000000"/>
                </a:solidFill>
                <a:latin typeface="Source Code Pro" panose="020B0509030403020204" pitchFamily="49" charset="0"/>
              </a:rPr>
              <a:t>y = func(x); </a:t>
            </a:r>
          </a:p>
          <a:p>
            <a:r>
              <a:rPr lang="nl-NL" dirty="0">
                <a:solidFill>
                  <a:srgbClr val="000000"/>
                </a:solidFill>
                <a:latin typeface="Source Code Pro" panose="020B0509030403020204" pitchFamily="49" charset="0"/>
              </a:rPr>
              <a:t>plot(x,y,</a:t>
            </a:r>
            <a:r>
              <a:rPr lang="nl-NL" dirty="0">
                <a:solidFill>
                  <a:srgbClr val="A020F0"/>
                </a:solidFill>
                <a:latin typeface="Source Code Pro" panose="020B0509030403020204" pitchFamily="49" charset="0"/>
              </a:rPr>
              <a:t>”-o”</a:t>
            </a:r>
            <a:r>
              <a:rPr lang="nl-NL" dirty="0">
                <a:solidFill>
                  <a:srgbClr val="000000"/>
                </a:solidFill>
                <a:latin typeface="Source Code Pro" panose="020B0509030403020204" pitchFamily="49" charset="0"/>
              </a:rPr>
              <a:t>);</a:t>
            </a:r>
          </a:p>
          <a:p>
            <a:r>
              <a:rPr lang="nl-NL" dirty="0">
                <a:solidFill>
                  <a:srgbClr val="0000FF"/>
                </a:solidFill>
                <a:latin typeface="Source Code Pro" panose="020B0509030403020204" pitchFamily="49" charset="0"/>
              </a:rPr>
              <a:t>end</a:t>
            </a:r>
            <a:endParaRPr lang="nl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0BA81938-52E4-484D-9DEB-B0DF123B72C5}"/>
              </a:ext>
            </a:extLst>
          </p:cNvPr>
          <p:cNvSpPr txBox="1"/>
          <p:nvPr/>
        </p:nvSpPr>
        <p:spPr>
          <a:xfrm>
            <a:off x="759765" y="5318423"/>
            <a:ext cx="7993062" cy="923330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0000"/>
                </a:solidFill>
                <a:latin typeface="Source Code Pro" panose="020B0509030403020204" pitchFamily="49" charset="0"/>
              </a:rPr>
              <a:t>&gt;&gt; f = @(x) (x.^2 -  4*x + 2);</a:t>
            </a:r>
          </a:p>
          <a:p>
            <a:r>
              <a:rPr lang="en-US" dirty="0">
                <a:solidFill>
                  <a:srgbClr val="000000"/>
                </a:solidFill>
                <a:latin typeface="Source Code Pro" panose="020B0509030403020204" pitchFamily="49" charset="0"/>
              </a:rPr>
              <a:t>&gt;</a:t>
            </a:r>
            <a:r>
              <a:rPr lang="nl-NL" dirty="0">
                <a:solidFill>
                  <a:srgbClr val="000000"/>
                </a:solidFill>
                <a:latin typeface="Source Code Pro" panose="020B0509030403020204" pitchFamily="49" charset="0"/>
              </a:rPr>
              <a:t>&gt; draw_my_function(f)</a:t>
            </a:r>
          </a:p>
          <a:p>
            <a:r>
              <a:rPr lang="en-US" dirty="0">
                <a:solidFill>
                  <a:srgbClr val="000000"/>
                </a:solidFill>
                <a:latin typeface="Source Code Pro" panose="020B0509030403020204" pitchFamily="49" charset="0"/>
              </a:rPr>
              <a:t>&gt;</a:t>
            </a:r>
            <a:r>
              <a:rPr lang="nl-NL" dirty="0">
                <a:solidFill>
                  <a:srgbClr val="000000"/>
                </a:solidFill>
                <a:latin typeface="Source Code Pro" panose="020B0509030403020204" pitchFamily="49" charset="0"/>
              </a:rPr>
              <a:t>&gt; </a:t>
            </a:r>
            <a:r>
              <a:rPr lang="nl-NL" dirty="0" err="1">
                <a:solidFill>
                  <a:srgbClr val="000000"/>
                </a:solidFill>
                <a:latin typeface="Source Code Pro" panose="020B0509030403020204" pitchFamily="49" charset="0"/>
              </a:rPr>
              <a:t>ezplot</a:t>
            </a:r>
            <a:r>
              <a:rPr lang="nl-NL" dirty="0">
                <a:solidFill>
                  <a:srgbClr val="000000"/>
                </a:solidFill>
                <a:latin typeface="Source Code Pro" panose="020B0509030403020204" pitchFamily="49" charset="0"/>
              </a:rPr>
              <a:t>(f, [0 10])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5235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iteration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804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 1: Find the root of </a:t>
            </a:r>
          </a:p>
          <a:p>
            <a:pPr marL="0" indent="0">
              <a:buNone/>
            </a:pPr>
            <a:r>
              <a:rPr lang="en-US" dirty="0"/>
              <a:t>                    with the direct iteration method</a:t>
            </a:r>
            <a:br>
              <a:rPr lang="en-US" dirty="0"/>
            </a:b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Rewrite as:</a:t>
            </a:r>
            <a:br>
              <a:rPr lang="en-US" dirty="0"/>
            </a:br>
            <a:endParaRPr lang="en-US" sz="1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/>
              <a:t>Solve in Excel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/>
              <a:t>Solve in </a:t>
            </a:r>
            <a:r>
              <a:rPr lang="en-US" b="0" dirty="0" err="1"/>
              <a:t>Matlab</a:t>
            </a:r>
            <a:endParaRPr lang="en-US" b="0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Rewrite as:</a:t>
            </a:r>
            <a:br>
              <a:rPr lang="en-US" dirty="0"/>
            </a:br>
            <a:endParaRPr lang="en-US" sz="1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/>
              <a:t>Solve in Excel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/>
              <a:t>Solve in </a:t>
            </a:r>
            <a:r>
              <a:rPr lang="en-US" b="0" dirty="0" err="1"/>
              <a:t>Matlab</a:t>
            </a:r>
            <a:endParaRPr lang="en-US" b="0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marL="269875" lvl="1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10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C47FFA-CCAB-4700-8151-ED79B0DCFBC8}"/>
                  </a:ext>
                </a:extLst>
              </p:cNvPr>
              <p:cNvSpPr/>
              <p:nvPr/>
            </p:nvSpPr>
            <p:spPr>
              <a:xfrm>
                <a:off x="4572000" y="1161618"/>
                <a:ext cx="4118402" cy="438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C47FFA-CCAB-4700-8151-ED79B0DCF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161618"/>
                <a:ext cx="4118402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025453-FBC0-4519-B687-926CE537A599}"/>
                  </a:ext>
                </a:extLst>
              </p:cNvPr>
              <p:cNvSpPr/>
              <p:nvPr/>
            </p:nvSpPr>
            <p:spPr>
              <a:xfrm>
                <a:off x="2667000" y="2209800"/>
                <a:ext cx="4118402" cy="6706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025453-FBC0-4519-B687-926CE537A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209800"/>
                <a:ext cx="4118402" cy="670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52E4CE-FEDA-429D-A865-A7EAD1D5A28F}"/>
                  </a:ext>
                </a:extLst>
              </p:cNvPr>
              <p:cNvSpPr/>
              <p:nvPr/>
            </p:nvSpPr>
            <p:spPr>
              <a:xfrm>
                <a:off x="2742193" y="4191000"/>
                <a:ext cx="4118402" cy="474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52E4CE-FEDA-429D-A865-A7EAD1D5A2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193" y="4191000"/>
                <a:ext cx="4118402" cy="474489"/>
              </a:xfrm>
              <a:prstGeom prst="rect">
                <a:avLst/>
              </a:prstGeom>
              <a:blipFill>
                <a:blip r:embed="rId5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201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iteration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804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 1: Find the root of </a:t>
            </a:r>
          </a:p>
          <a:p>
            <a:pPr marL="0" indent="0">
              <a:buNone/>
            </a:pPr>
            <a:r>
              <a:rPr lang="en-US" dirty="0"/>
              <a:t>                    with the direct iteration method in Excel</a:t>
            </a:r>
            <a:br>
              <a:rPr lang="en-US" dirty="0"/>
            </a:b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marL="269875" lvl="1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11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C47FFA-CCAB-4700-8151-ED79B0DCFBC8}"/>
                  </a:ext>
                </a:extLst>
              </p:cNvPr>
              <p:cNvSpPr/>
              <p:nvPr/>
            </p:nvSpPr>
            <p:spPr>
              <a:xfrm>
                <a:off x="4572000" y="1161618"/>
                <a:ext cx="4118402" cy="438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C47FFA-CCAB-4700-8151-ED79B0DCF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161618"/>
                <a:ext cx="4118402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025453-FBC0-4519-B687-926CE537A599}"/>
                  </a:ext>
                </a:extLst>
              </p:cNvPr>
              <p:cNvSpPr/>
              <p:nvPr/>
            </p:nvSpPr>
            <p:spPr>
              <a:xfrm>
                <a:off x="910798" y="1920167"/>
                <a:ext cx="4118402" cy="6706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025453-FBC0-4519-B687-926CE537A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98" y="1920167"/>
                <a:ext cx="4118402" cy="670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52E4CE-FEDA-429D-A865-A7EAD1D5A28F}"/>
                  </a:ext>
                </a:extLst>
              </p:cNvPr>
              <p:cNvSpPr/>
              <p:nvPr/>
            </p:nvSpPr>
            <p:spPr>
              <a:xfrm>
                <a:off x="4654696" y="2096133"/>
                <a:ext cx="4118402" cy="474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52E4CE-FEDA-429D-A865-A7EAD1D5A2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696" y="2096133"/>
                <a:ext cx="4118402" cy="474489"/>
              </a:xfrm>
              <a:prstGeom prst="rect">
                <a:avLst/>
              </a:prstGeom>
              <a:blipFill>
                <a:blip r:embed="rId5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3A7BA67-DEA8-4997-BA54-B1ADB0CE1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887483"/>
              </p:ext>
            </p:extLst>
          </p:nvPr>
        </p:nvGraphicFramePr>
        <p:xfrm>
          <a:off x="990600" y="2667000"/>
          <a:ext cx="2438400" cy="3086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43386243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39647772"/>
                    </a:ext>
                  </a:extLst>
                </a:gridCol>
              </a:tblGrid>
              <a:tr h="308610"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1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 dirty="0">
                          <a:effectLst/>
                        </a:rPr>
                        <a:t>2.5</a:t>
                      </a:r>
                      <a:endParaRPr lang="en-NL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extLst>
                  <a:ext uri="{0D108BD9-81ED-4DB2-BD59-A6C34878D82A}">
                    <a16:rowId xmlns:a16="http://schemas.microsoft.com/office/drawing/2014/main" val="759081677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2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3.11584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extLst>
                  <a:ext uri="{0D108BD9-81ED-4DB2-BD59-A6C34878D82A}">
                    <a16:rowId xmlns:a16="http://schemas.microsoft.com/office/drawing/2014/main" val="4008936298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3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 dirty="0">
                          <a:effectLst/>
                        </a:rPr>
                        <a:t>3.489024</a:t>
                      </a:r>
                      <a:endParaRPr lang="en-NL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extLst>
                  <a:ext uri="{0D108BD9-81ED-4DB2-BD59-A6C34878D82A}">
                    <a16:rowId xmlns:a16="http://schemas.microsoft.com/office/drawing/2014/main" val="972139490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4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3.708113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extLst>
                  <a:ext uri="{0D108BD9-81ED-4DB2-BD59-A6C34878D82A}">
                    <a16:rowId xmlns:a16="http://schemas.microsoft.com/office/drawing/2014/main" val="717658429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5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3.834375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extLst>
                  <a:ext uri="{0D108BD9-81ED-4DB2-BD59-A6C34878D82A}">
                    <a16:rowId xmlns:a16="http://schemas.microsoft.com/office/drawing/2014/main" val="611965447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6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3.906376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extLst>
                  <a:ext uri="{0D108BD9-81ED-4DB2-BD59-A6C34878D82A}">
                    <a16:rowId xmlns:a16="http://schemas.microsoft.com/office/drawing/2014/main" val="1346785849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7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3.94719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extLst>
                  <a:ext uri="{0D108BD9-81ED-4DB2-BD59-A6C34878D82A}">
                    <a16:rowId xmlns:a16="http://schemas.microsoft.com/office/drawing/2014/main" val="2266022938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8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3.970248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extLst>
                  <a:ext uri="{0D108BD9-81ED-4DB2-BD59-A6C34878D82A}">
                    <a16:rowId xmlns:a16="http://schemas.microsoft.com/office/drawing/2014/main" val="1660179586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9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3.98325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extLst>
                  <a:ext uri="{0D108BD9-81ED-4DB2-BD59-A6C34878D82A}">
                    <a16:rowId xmlns:a16="http://schemas.microsoft.com/office/drawing/2014/main" val="4256801772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10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 dirty="0">
                          <a:effectLst/>
                        </a:rPr>
                        <a:t>3.990573</a:t>
                      </a:r>
                      <a:endParaRPr lang="en-NL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extLst>
                  <a:ext uri="{0D108BD9-81ED-4DB2-BD59-A6C34878D82A}">
                    <a16:rowId xmlns:a16="http://schemas.microsoft.com/office/drawing/2014/main" val="359511968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E732AA6-2DF7-49D1-B664-CE455AD8F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164478"/>
              </p:ext>
            </p:extLst>
          </p:nvPr>
        </p:nvGraphicFramePr>
        <p:xfrm>
          <a:off x="4851156" y="2667000"/>
          <a:ext cx="2311644" cy="30799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5822">
                  <a:extLst>
                    <a:ext uri="{9D8B030D-6E8A-4147-A177-3AD203B41FA5}">
                      <a16:colId xmlns:a16="http://schemas.microsoft.com/office/drawing/2014/main" val="1852573829"/>
                    </a:ext>
                  </a:extLst>
                </a:gridCol>
                <a:gridCol w="1155822">
                  <a:extLst>
                    <a:ext uri="{9D8B030D-6E8A-4147-A177-3AD203B41FA5}">
                      <a16:colId xmlns:a16="http://schemas.microsoft.com/office/drawing/2014/main" val="1024412942"/>
                    </a:ext>
                  </a:extLst>
                </a:gridCol>
              </a:tblGrid>
              <a:tr h="295751"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1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 dirty="0">
                          <a:effectLst/>
                        </a:rPr>
                        <a:t>2.5</a:t>
                      </a:r>
                      <a:endParaRPr lang="en-NL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extLst>
                  <a:ext uri="{0D108BD9-81ED-4DB2-BD59-A6C34878D82A}">
                    <a16:rowId xmlns:a16="http://schemas.microsoft.com/office/drawing/2014/main" val="1749447320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2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-2.375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extLst>
                  <a:ext uri="{0D108BD9-81ED-4DB2-BD59-A6C34878D82A}">
                    <a16:rowId xmlns:a16="http://schemas.microsoft.com/office/drawing/2014/main" val="3031878231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3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-11.4395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extLst>
                  <a:ext uri="{0D108BD9-81ED-4DB2-BD59-A6C34878D82A}">
                    <a16:rowId xmlns:a16="http://schemas.microsoft.com/office/drawing/2014/main" val="1688959984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4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-631.188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extLst>
                  <a:ext uri="{0D108BD9-81ED-4DB2-BD59-A6C34878D82A}">
                    <a16:rowId xmlns:a16="http://schemas.microsoft.com/office/drawing/2014/main" val="2729771299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5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900" u="none" strike="noStrike">
                          <a:effectLst/>
                        </a:rPr>
                        <a:t>-8.4E+07</a:t>
                      </a:r>
                      <a:endParaRPr lang="nl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extLst>
                  <a:ext uri="{0D108BD9-81ED-4DB2-BD59-A6C34878D82A}">
                    <a16:rowId xmlns:a16="http://schemas.microsoft.com/office/drawing/2014/main" val="1589590438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6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900" u="none" strike="noStrike">
                          <a:effectLst/>
                        </a:rPr>
                        <a:t>-2E+23</a:t>
                      </a:r>
                      <a:endParaRPr lang="nl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extLst>
                  <a:ext uri="{0D108BD9-81ED-4DB2-BD59-A6C34878D82A}">
                    <a16:rowId xmlns:a16="http://schemas.microsoft.com/office/drawing/2014/main" val="1221028407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7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900" u="none" strike="noStrike">
                          <a:effectLst/>
                        </a:rPr>
                        <a:t>-2.6E+69</a:t>
                      </a:r>
                      <a:endParaRPr lang="nl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extLst>
                  <a:ext uri="{0D108BD9-81ED-4DB2-BD59-A6C34878D82A}">
                    <a16:rowId xmlns:a16="http://schemas.microsoft.com/office/drawing/2014/main" val="3824790330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8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900" u="none" strike="noStrike">
                          <a:effectLst/>
                        </a:rPr>
                        <a:t>-6E+207</a:t>
                      </a:r>
                      <a:endParaRPr lang="nl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extLst>
                  <a:ext uri="{0D108BD9-81ED-4DB2-BD59-A6C34878D82A}">
                    <a16:rowId xmlns:a16="http://schemas.microsoft.com/office/drawing/2014/main" val="4179902020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9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900" u="none" strike="noStrike">
                          <a:effectLst/>
                        </a:rPr>
                        <a:t>#NUM!</a:t>
                      </a:r>
                      <a:endParaRPr lang="nl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extLst>
                  <a:ext uri="{0D108BD9-81ED-4DB2-BD59-A6C34878D82A}">
                    <a16:rowId xmlns:a16="http://schemas.microsoft.com/office/drawing/2014/main" val="4184589641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r" fontAlgn="b"/>
                      <a:r>
                        <a:rPr lang="en-NL" sz="1900" u="none" strike="noStrike">
                          <a:effectLst/>
                        </a:rPr>
                        <a:t>10</a:t>
                      </a:r>
                      <a:endParaRPr lang="en-NL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900" u="none" strike="noStrike" dirty="0">
                          <a:effectLst/>
                        </a:rPr>
                        <a:t>#NUM!</a:t>
                      </a:r>
                      <a:endParaRPr lang="nl-NL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59" marR="12859" marT="12859" marB="0" anchor="b"/>
                </a:tc>
                <a:extLst>
                  <a:ext uri="{0D108BD9-81ED-4DB2-BD59-A6C34878D82A}">
                    <a16:rowId xmlns:a16="http://schemas.microsoft.com/office/drawing/2014/main" val="3434259116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32F22EC-AF0F-4CA0-8B19-FEA69C6552E8}"/>
              </a:ext>
            </a:extLst>
          </p:cNvPr>
          <p:cNvGrpSpPr/>
          <p:nvPr/>
        </p:nvGrpSpPr>
        <p:grpSpPr>
          <a:xfrm>
            <a:off x="-250617" y="3581247"/>
            <a:ext cx="3200400" cy="513322"/>
            <a:chOff x="76200" y="2396550"/>
            <a:chExt cx="3200400" cy="51332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C2B0E7-ED62-4CAD-A459-CDB71A537FD3}"/>
                </a:ext>
              </a:extLst>
            </p:cNvPr>
            <p:cNvSpPr/>
            <p:nvPr/>
          </p:nvSpPr>
          <p:spPr>
            <a:xfrm>
              <a:off x="304800" y="2396550"/>
              <a:ext cx="2743200" cy="5133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C3FFD6D-9039-4E92-96E8-B7538824EED8}"/>
                </a:ext>
              </a:extLst>
            </p:cNvPr>
            <p:cNvSpPr/>
            <p:nvPr/>
          </p:nvSpPr>
          <p:spPr>
            <a:xfrm>
              <a:off x="76200" y="2438400"/>
              <a:ext cx="32004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2000" dirty="0">
                  <a:sym typeface="Symbol"/>
                </a:rPr>
                <a:t>=(3*x1^2+3*x1+4)^(1/3)</a:t>
              </a:r>
              <a:endParaRPr lang="en-US" sz="2000" b="1" i="1" dirty="0"/>
            </a:p>
          </p:txBody>
        </p:sp>
      </p:grpSp>
      <p:sp>
        <p:nvSpPr>
          <p:cNvPr id="15" name="Right Arrow 8">
            <a:extLst>
              <a:ext uri="{FF2B5EF4-FFF2-40B4-BE49-F238E27FC236}">
                <a16:creationId xmlns:a16="http://schemas.microsoft.com/office/drawing/2014/main" id="{AB3FBE81-84E4-4F34-85C9-B91B2D28857B}"/>
              </a:ext>
            </a:extLst>
          </p:cNvPr>
          <p:cNvSpPr/>
          <p:nvPr/>
        </p:nvSpPr>
        <p:spPr>
          <a:xfrm rot="20529803">
            <a:off x="1757627" y="3291760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ECFEDA-3D98-4469-8965-08A50678A7CA}"/>
              </a:ext>
            </a:extLst>
          </p:cNvPr>
          <p:cNvGrpSpPr/>
          <p:nvPr/>
        </p:nvGrpSpPr>
        <p:grpSpPr>
          <a:xfrm>
            <a:off x="6248400" y="3618141"/>
            <a:ext cx="3200400" cy="513322"/>
            <a:chOff x="320486" y="2396550"/>
            <a:chExt cx="3200400" cy="51332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14D6C97-4CD1-481A-B41D-5E4CBE3036EF}"/>
                </a:ext>
              </a:extLst>
            </p:cNvPr>
            <p:cNvSpPr/>
            <p:nvPr/>
          </p:nvSpPr>
          <p:spPr>
            <a:xfrm>
              <a:off x="736356" y="2396550"/>
              <a:ext cx="2311643" cy="5133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335B87-0F5C-4A12-89A9-E841E6C618BE}"/>
                </a:ext>
              </a:extLst>
            </p:cNvPr>
            <p:cNvSpPr/>
            <p:nvPr/>
          </p:nvSpPr>
          <p:spPr>
            <a:xfrm>
              <a:off x="320486" y="2459832"/>
              <a:ext cx="32004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2000" dirty="0">
                  <a:sym typeface="Symbol"/>
                </a:rPr>
                <a:t>=(x1^3-3*x1^2-4)/3</a:t>
              </a:r>
              <a:endParaRPr lang="en-US" sz="2000" b="1" i="1" dirty="0"/>
            </a:p>
          </p:txBody>
        </p:sp>
      </p:grpSp>
      <p:sp>
        <p:nvSpPr>
          <p:cNvPr id="19" name="Right Arrow 8">
            <a:extLst>
              <a:ext uri="{FF2B5EF4-FFF2-40B4-BE49-F238E27FC236}">
                <a16:creationId xmlns:a16="http://schemas.microsoft.com/office/drawing/2014/main" id="{1567981A-2DD6-4C72-8F2D-5C15AB13E373}"/>
              </a:ext>
            </a:extLst>
          </p:cNvPr>
          <p:cNvSpPr/>
          <p:nvPr/>
        </p:nvSpPr>
        <p:spPr>
          <a:xfrm rot="12417996">
            <a:off x="7155929" y="3271742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57C7F9-03A7-453C-8F3B-D41E92ACA84D}"/>
              </a:ext>
            </a:extLst>
          </p:cNvPr>
          <p:cNvSpPr/>
          <p:nvPr/>
        </p:nvSpPr>
        <p:spPr>
          <a:xfrm>
            <a:off x="1495228" y="5843336"/>
            <a:ext cx="16289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/>
              <a:t>Converges!</a:t>
            </a:r>
            <a:endParaRPr lang="en-US" sz="2200" b="1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17D34B-E144-4481-ADD5-BEF9CFCFA65D}"/>
              </a:ext>
            </a:extLst>
          </p:cNvPr>
          <p:cNvSpPr/>
          <p:nvPr/>
        </p:nvSpPr>
        <p:spPr>
          <a:xfrm>
            <a:off x="5480699" y="5843336"/>
            <a:ext cx="13773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/>
              <a:t>Diverges!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30209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F7AE92C-2296-4B7E-B0D0-B5272AA15F60}"/>
              </a:ext>
            </a:extLst>
          </p:cNvPr>
          <p:cNvSpPr/>
          <p:nvPr/>
        </p:nvSpPr>
        <p:spPr>
          <a:xfrm>
            <a:off x="1295400" y="5334000"/>
            <a:ext cx="5979522" cy="513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iteration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00" y="1182557"/>
            <a:ext cx="83804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 1: Find the root of </a:t>
            </a:r>
          </a:p>
          <a:p>
            <a:pPr marL="0" indent="0">
              <a:buNone/>
            </a:pPr>
            <a:r>
              <a:rPr lang="en-US" dirty="0"/>
              <a:t>                    with the direct iteration method in </a:t>
            </a:r>
            <a:r>
              <a:rPr lang="en-US" dirty="0" err="1"/>
              <a:t>Matlab</a:t>
            </a:r>
            <a:br>
              <a:rPr lang="en-US" dirty="0"/>
            </a:b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marL="269875" lvl="1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12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C47FFA-CCAB-4700-8151-ED79B0DCFBC8}"/>
                  </a:ext>
                </a:extLst>
              </p:cNvPr>
              <p:cNvSpPr/>
              <p:nvPr/>
            </p:nvSpPr>
            <p:spPr>
              <a:xfrm>
                <a:off x="4572000" y="1161618"/>
                <a:ext cx="4118402" cy="438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C47FFA-CCAB-4700-8151-ED79B0DCF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161618"/>
                <a:ext cx="4118402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9CFC91A-4900-4C5C-A5F6-AF5D18C20AE8}"/>
              </a:ext>
            </a:extLst>
          </p:cNvPr>
          <p:cNvSpPr/>
          <p:nvPr/>
        </p:nvSpPr>
        <p:spPr>
          <a:xfrm>
            <a:off x="490299" y="2362200"/>
            <a:ext cx="27101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b="1" dirty="0"/>
              <a:t>With simple script:</a:t>
            </a:r>
            <a:endParaRPr lang="en-US" sz="2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9F1DA-AC2F-4407-8590-3BE0EF3CEB33}"/>
              </a:ext>
            </a:extLst>
          </p:cNvPr>
          <p:cNvSpPr/>
          <p:nvPr/>
        </p:nvSpPr>
        <p:spPr>
          <a:xfrm>
            <a:off x="1295400" y="5375218"/>
            <a:ext cx="59795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b="1" dirty="0">
                <a:sym typeface="Symbol" panose="05050102010706020507" pitchFamily="18" charset="2"/>
              </a:rPr>
              <a:t>Not very flexible/reusable  use functions!</a:t>
            </a:r>
            <a:endParaRPr lang="en-US" sz="2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1551DB-5822-43EF-A1B9-B55C371E3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33" t="24814" r="48334" b="50000"/>
          <a:stretch/>
        </p:blipFill>
        <p:spPr>
          <a:xfrm>
            <a:off x="381000" y="2925525"/>
            <a:ext cx="6166102" cy="22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90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iteration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804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 1: Find the root of </a:t>
            </a:r>
          </a:p>
          <a:p>
            <a:pPr marL="0" indent="0">
              <a:buNone/>
            </a:pPr>
            <a:r>
              <a:rPr lang="en-US" dirty="0"/>
              <a:t>                    with the direct iteration method in </a:t>
            </a:r>
            <a:r>
              <a:rPr lang="en-US" dirty="0" err="1"/>
              <a:t>Matlab</a:t>
            </a:r>
            <a:br>
              <a:rPr lang="en-US" dirty="0"/>
            </a:b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marL="269875" lvl="1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13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C47FFA-CCAB-4700-8151-ED79B0DCFBC8}"/>
                  </a:ext>
                </a:extLst>
              </p:cNvPr>
              <p:cNvSpPr/>
              <p:nvPr/>
            </p:nvSpPr>
            <p:spPr>
              <a:xfrm>
                <a:off x="4572000" y="1161618"/>
                <a:ext cx="4118402" cy="438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C47FFA-CCAB-4700-8151-ED79B0DCF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161618"/>
                <a:ext cx="4118402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BDCE705-1185-405D-9ACD-F1E799C5E4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33" t="24814" r="43333" b="64368"/>
          <a:stretch/>
        </p:blipFill>
        <p:spPr>
          <a:xfrm>
            <a:off x="457200" y="2876712"/>
            <a:ext cx="6962775" cy="11823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448060-6B32-440C-BF09-6C0912E1F4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73" t="24419" r="48333" b="63729"/>
          <a:stretch/>
        </p:blipFill>
        <p:spPr>
          <a:xfrm>
            <a:off x="304800" y="4443413"/>
            <a:ext cx="6119416" cy="1295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AB5300-6B6E-446B-8544-DB8244955EC3}"/>
              </a:ext>
            </a:extLst>
          </p:cNvPr>
          <p:cNvSpPr/>
          <p:nvPr/>
        </p:nvSpPr>
        <p:spPr>
          <a:xfrm>
            <a:off x="457200" y="2229549"/>
            <a:ext cx="356540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b="1" dirty="0"/>
              <a:t>First define the functions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19509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iteration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804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 1: Find the root of </a:t>
            </a:r>
          </a:p>
          <a:p>
            <a:pPr marL="0" indent="0">
              <a:buNone/>
            </a:pPr>
            <a:r>
              <a:rPr lang="en-US" dirty="0"/>
              <a:t>                    with the direct iteration method in </a:t>
            </a:r>
            <a:r>
              <a:rPr lang="en-US" dirty="0" err="1"/>
              <a:t>Matlab</a:t>
            </a:r>
            <a:br>
              <a:rPr lang="en-US" dirty="0"/>
            </a:b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marL="269875" lvl="1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14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C47FFA-CCAB-4700-8151-ED79B0DCFBC8}"/>
                  </a:ext>
                </a:extLst>
              </p:cNvPr>
              <p:cNvSpPr/>
              <p:nvPr/>
            </p:nvSpPr>
            <p:spPr>
              <a:xfrm>
                <a:off x="4572000" y="1161618"/>
                <a:ext cx="4118402" cy="438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C47FFA-CCAB-4700-8151-ED79B0DCF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161618"/>
                <a:ext cx="4118402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5AB5300-6B6E-446B-8544-DB8244955EC3}"/>
              </a:ext>
            </a:extLst>
          </p:cNvPr>
          <p:cNvSpPr/>
          <p:nvPr/>
        </p:nvSpPr>
        <p:spPr>
          <a:xfrm>
            <a:off x="504514" y="2057400"/>
            <a:ext cx="72539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b="1" dirty="0"/>
              <a:t>Make function to carry out Direct Iteration algorithm:</a:t>
            </a:r>
            <a:endParaRPr lang="en-US" sz="2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73B37-C824-4CB7-9278-4CAA0A79F5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67" t="24281" r="17500" b="19102"/>
          <a:stretch/>
        </p:blipFill>
        <p:spPr>
          <a:xfrm>
            <a:off x="532506" y="2438400"/>
            <a:ext cx="7147235" cy="37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13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9">
            <a:extLst>
              <a:ext uri="{FF2B5EF4-FFF2-40B4-BE49-F238E27FC236}">
                <a16:creationId xmlns:a16="http://schemas.microsoft.com/office/drawing/2014/main" id="{E8ABC72B-0FF8-4C72-9C16-9F2CDC519AC9}"/>
              </a:ext>
            </a:extLst>
          </p:cNvPr>
          <p:cNvSpPr/>
          <p:nvPr/>
        </p:nvSpPr>
        <p:spPr>
          <a:xfrm>
            <a:off x="1282958" y="3958152"/>
            <a:ext cx="6337041" cy="2366447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iteration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804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 1: Find the root of </a:t>
            </a:r>
          </a:p>
          <a:p>
            <a:pPr marL="0" indent="0">
              <a:buNone/>
            </a:pPr>
            <a:r>
              <a:rPr lang="en-US" dirty="0"/>
              <a:t>                    with the direct iteration method in </a:t>
            </a:r>
            <a:r>
              <a:rPr lang="en-US" dirty="0" err="1"/>
              <a:t>Matlab</a:t>
            </a:r>
            <a:br>
              <a:rPr lang="en-US" dirty="0"/>
            </a:b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marL="269875" lvl="1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15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C47FFA-CCAB-4700-8151-ED79B0DCFBC8}"/>
                  </a:ext>
                </a:extLst>
              </p:cNvPr>
              <p:cNvSpPr/>
              <p:nvPr/>
            </p:nvSpPr>
            <p:spPr>
              <a:xfrm>
                <a:off x="4572000" y="1161618"/>
                <a:ext cx="4118402" cy="438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C47FFA-CCAB-4700-8151-ED79B0DCF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161618"/>
                <a:ext cx="4118402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5AB5300-6B6E-446B-8544-DB8244955EC3}"/>
              </a:ext>
            </a:extLst>
          </p:cNvPr>
          <p:cNvSpPr/>
          <p:nvPr/>
        </p:nvSpPr>
        <p:spPr>
          <a:xfrm>
            <a:off x="526156" y="2283361"/>
            <a:ext cx="470994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200" b="1" dirty="0"/>
              <a:t>Call Direct Iteration function with:</a:t>
            </a:r>
            <a:endParaRPr lang="en-US" sz="2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4F901B-2729-4358-AD37-99E7E868E2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01" t="31672" r="34999" b="63635"/>
          <a:stretch/>
        </p:blipFill>
        <p:spPr>
          <a:xfrm>
            <a:off x="685800" y="2826397"/>
            <a:ext cx="7228580" cy="421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E3E181-13A1-4CEA-B536-D0FDD532DC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94" t="46281" r="35000" b="50000"/>
          <a:stretch/>
        </p:blipFill>
        <p:spPr>
          <a:xfrm>
            <a:off x="685801" y="3400048"/>
            <a:ext cx="7228580" cy="3337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78A48B-D2B6-4B88-8C80-EAC633872D53}"/>
              </a:ext>
            </a:extLst>
          </p:cNvPr>
          <p:cNvSpPr/>
          <p:nvPr/>
        </p:nvSpPr>
        <p:spPr>
          <a:xfrm>
            <a:off x="1938792" y="4599322"/>
            <a:ext cx="49616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b="1" dirty="0">
                <a:sym typeface="Symbol" panose="05050102010706020507" pitchFamily="18" charset="2"/>
              </a:rPr>
              <a:t>Why does it converge with MyFnc1 </a:t>
            </a:r>
            <a:br>
              <a:rPr lang="nl-NL" sz="2200" b="1" dirty="0">
                <a:sym typeface="Symbol" panose="05050102010706020507" pitchFamily="18" charset="2"/>
              </a:rPr>
            </a:br>
            <a:r>
              <a:rPr lang="nl-NL" sz="2200" b="1" dirty="0">
                <a:sym typeface="Symbol" panose="05050102010706020507" pitchFamily="18" charset="2"/>
              </a:rPr>
              <a:t>and diverge with MyFnc2?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334816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9A4942CF-17A2-464E-907E-531038A03401}"/>
              </a:ext>
            </a:extLst>
          </p:cNvPr>
          <p:cNvSpPr/>
          <p:nvPr/>
        </p:nvSpPr>
        <p:spPr>
          <a:xfrm>
            <a:off x="6097617" y="2267945"/>
            <a:ext cx="2817652" cy="19607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iteration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804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 1: Find the root of </a:t>
            </a:r>
          </a:p>
          <a:p>
            <a:pPr marL="0" indent="0">
              <a:buNone/>
            </a:pPr>
            <a:r>
              <a:rPr lang="en-US" dirty="0"/>
              <a:t>                    with the direct iteration method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marL="269875" lvl="1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16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C47FFA-CCAB-4700-8151-ED79B0DCFBC8}"/>
                  </a:ext>
                </a:extLst>
              </p:cNvPr>
              <p:cNvSpPr/>
              <p:nvPr/>
            </p:nvSpPr>
            <p:spPr>
              <a:xfrm>
                <a:off x="4572000" y="1161618"/>
                <a:ext cx="4118402" cy="438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C47FFA-CCAB-4700-8151-ED79B0DCF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161618"/>
                <a:ext cx="4118402" cy="438582"/>
              </a:xfrm>
              <a:prstGeom prst="rect">
                <a:avLst/>
              </a:prstGeom>
              <a:blipFill>
                <a:blip r:embed="rId3"/>
                <a:stretch>
                  <a:fillRect l="-888" b="-1805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7E2F80FC-5022-49F3-9A72-3DE3BCB9C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411169"/>
              </p:ext>
            </p:extLst>
          </p:nvPr>
        </p:nvGraphicFramePr>
        <p:xfrm>
          <a:off x="76200" y="2057400"/>
          <a:ext cx="5778938" cy="4189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6CDE70-F018-4DCE-8F36-3517A95D507D}"/>
              </a:ext>
            </a:extLst>
          </p:cNvPr>
          <p:cNvCxnSpPr>
            <a:cxnSpLocks/>
          </p:cNvCxnSpPr>
          <p:nvPr/>
        </p:nvCxnSpPr>
        <p:spPr>
          <a:xfrm>
            <a:off x="3255308" y="3778898"/>
            <a:ext cx="0" cy="17075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47A40FC-FC69-44EF-B8B9-46BB33AE7650}"/>
              </a:ext>
            </a:extLst>
          </p:cNvPr>
          <p:cNvSpPr/>
          <p:nvPr/>
        </p:nvSpPr>
        <p:spPr>
          <a:xfrm>
            <a:off x="3077434" y="3410614"/>
            <a:ext cx="312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/>
              <a:t>1</a:t>
            </a:r>
            <a:endParaRPr lang="en-US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509F6B-D603-4436-AB6C-3E5AF681AD58}"/>
              </a:ext>
            </a:extLst>
          </p:cNvPr>
          <p:cNvCxnSpPr>
            <a:cxnSpLocks/>
          </p:cNvCxnSpPr>
          <p:nvPr/>
        </p:nvCxnSpPr>
        <p:spPr>
          <a:xfrm flipH="1">
            <a:off x="3255234" y="3782436"/>
            <a:ext cx="22780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4B6BA11-A523-4904-9951-E13845CAE464}"/>
              </a:ext>
            </a:extLst>
          </p:cNvPr>
          <p:cNvCxnSpPr>
            <a:cxnSpLocks/>
          </p:cNvCxnSpPr>
          <p:nvPr/>
        </p:nvCxnSpPr>
        <p:spPr>
          <a:xfrm flipV="1">
            <a:off x="3483040" y="3657600"/>
            <a:ext cx="0" cy="1212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4838BFA4-792A-4FBB-A747-092B02F98D9E}"/>
              </a:ext>
            </a:extLst>
          </p:cNvPr>
          <p:cNvSpPr/>
          <p:nvPr/>
        </p:nvSpPr>
        <p:spPr>
          <a:xfrm>
            <a:off x="3213674" y="3737338"/>
            <a:ext cx="83120" cy="8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D0EC7A-0E5B-450D-846E-7E048D647204}"/>
              </a:ext>
            </a:extLst>
          </p:cNvPr>
          <p:cNvSpPr/>
          <p:nvPr/>
        </p:nvSpPr>
        <p:spPr>
          <a:xfrm>
            <a:off x="3316799" y="330792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dirty="0"/>
              <a:t>2</a:t>
            </a:r>
            <a:endParaRPr lang="en-US" b="1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5F17BD-DF10-43B7-9719-58D1A4653A7D}"/>
              </a:ext>
            </a:extLst>
          </p:cNvPr>
          <p:cNvCxnSpPr>
            <a:cxnSpLocks/>
          </p:cNvCxnSpPr>
          <p:nvPr/>
        </p:nvCxnSpPr>
        <p:spPr>
          <a:xfrm flipH="1">
            <a:off x="3483040" y="3667787"/>
            <a:ext cx="15645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E3FF2EB-1F3C-4C3C-872D-FA1B7A73E21F}"/>
              </a:ext>
            </a:extLst>
          </p:cNvPr>
          <p:cNvSpPr/>
          <p:nvPr/>
        </p:nvSpPr>
        <p:spPr>
          <a:xfrm>
            <a:off x="3441480" y="3621609"/>
            <a:ext cx="83120" cy="8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60A783D-1D1F-4C76-B28F-25E2CBBAED10}"/>
              </a:ext>
            </a:extLst>
          </p:cNvPr>
          <p:cNvCxnSpPr>
            <a:cxnSpLocks/>
          </p:cNvCxnSpPr>
          <p:nvPr/>
        </p:nvCxnSpPr>
        <p:spPr>
          <a:xfrm flipV="1">
            <a:off x="3639493" y="3595280"/>
            <a:ext cx="0" cy="7250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C9097F6-8080-4D22-BB6E-23B51D83499E}"/>
              </a:ext>
            </a:extLst>
          </p:cNvPr>
          <p:cNvSpPr/>
          <p:nvPr/>
        </p:nvSpPr>
        <p:spPr>
          <a:xfrm>
            <a:off x="3483039" y="3219501"/>
            <a:ext cx="312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dirty="0"/>
              <a:t>3</a:t>
            </a:r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90C8F04-C280-4468-938E-F83DD830BD60}"/>
              </a:ext>
            </a:extLst>
          </p:cNvPr>
          <p:cNvSpPr/>
          <p:nvPr/>
        </p:nvSpPr>
        <p:spPr>
          <a:xfrm>
            <a:off x="3593039" y="3553720"/>
            <a:ext cx="83120" cy="8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F9A88CC-90EB-4657-80A8-EE33AFA23BEF}"/>
              </a:ext>
            </a:extLst>
          </p:cNvPr>
          <p:cNvCxnSpPr>
            <a:cxnSpLocks/>
          </p:cNvCxnSpPr>
          <p:nvPr/>
        </p:nvCxnSpPr>
        <p:spPr>
          <a:xfrm flipH="1">
            <a:off x="1120840" y="5480197"/>
            <a:ext cx="213248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094235D-560E-476E-A01E-E6C4FBCD2CEC}"/>
              </a:ext>
            </a:extLst>
          </p:cNvPr>
          <p:cNvSpPr/>
          <p:nvPr/>
        </p:nvSpPr>
        <p:spPr>
          <a:xfrm>
            <a:off x="3207292" y="5457901"/>
            <a:ext cx="133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/>
              <a:t>1</a:t>
            </a:r>
            <a:endParaRPr lang="en-US" b="1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6B0E832-3F4E-4D06-9FF5-66B165976F33}"/>
              </a:ext>
            </a:extLst>
          </p:cNvPr>
          <p:cNvSpPr/>
          <p:nvPr/>
        </p:nvSpPr>
        <p:spPr>
          <a:xfrm>
            <a:off x="3211769" y="5438637"/>
            <a:ext cx="83120" cy="8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8AB6352-E6F3-4FFD-A4D1-A4DBB6F8DA82}"/>
              </a:ext>
            </a:extLst>
          </p:cNvPr>
          <p:cNvSpPr/>
          <p:nvPr/>
        </p:nvSpPr>
        <p:spPr>
          <a:xfrm>
            <a:off x="1078291" y="5438637"/>
            <a:ext cx="83120" cy="8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48E888-75D9-447E-843A-027710D3A6C7}"/>
              </a:ext>
            </a:extLst>
          </p:cNvPr>
          <p:cNvSpPr/>
          <p:nvPr/>
        </p:nvSpPr>
        <p:spPr>
          <a:xfrm>
            <a:off x="1049877" y="5457901"/>
            <a:ext cx="133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/>
              <a:t>2</a:t>
            </a:r>
            <a:endParaRPr lang="en-US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8BDD761-871C-4CAB-A3D4-6CFFC1A4E80F}"/>
              </a:ext>
            </a:extLst>
          </p:cNvPr>
          <p:cNvSpPr/>
          <p:nvPr/>
        </p:nvSpPr>
        <p:spPr>
          <a:xfrm>
            <a:off x="349827" y="3542207"/>
            <a:ext cx="11897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dirty="0"/>
              <a:t>MyFnc1</a:t>
            </a:r>
            <a:endParaRPr lang="en-US" sz="2200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610603B-B056-4BDA-8F37-15F51A5CFD83}"/>
              </a:ext>
            </a:extLst>
          </p:cNvPr>
          <p:cNvSpPr/>
          <p:nvPr/>
        </p:nvSpPr>
        <p:spPr>
          <a:xfrm>
            <a:off x="3795946" y="4301826"/>
            <a:ext cx="11897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dirty="0"/>
              <a:t>MyFnc2</a:t>
            </a:r>
            <a:endParaRPr lang="en-US" sz="2200" b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4B36E-BCAA-4A42-985E-B9694384D5C9}"/>
              </a:ext>
            </a:extLst>
          </p:cNvPr>
          <p:cNvSpPr/>
          <p:nvPr/>
        </p:nvSpPr>
        <p:spPr>
          <a:xfrm>
            <a:off x="6097616" y="2304414"/>
            <a:ext cx="28809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b="1" dirty="0">
                <a:sym typeface="Symbol" panose="05050102010706020507" pitchFamily="18" charset="2"/>
              </a:rPr>
              <a:t>Method only works </a:t>
            </a:r>
            <a:br>
              <a:rPr lang="nl-NL" sz="2200" b="1" dirty="0">
                <a:sym typeface="Symbol" panose="05050102010706020507" pitchFamily="18" charset="2"/>
              </a:rPr>
            </a:br>
            <a:r>
              <a:rPr lang="nl-NL" sz="2200" b="1" dirty="0">
                <a:sym typeface="Symbol" panose="05050102010706020507" pitchFamily="18" charset="2"/>
              </a:rPr>
              <a:t>when                </a:t>
            </a:r>
            <a:endParaRPr lang="en-US" sz="2200" b="1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3FB349F-CAB5-4B0F-B6E1-6864EB433220}"/>
              </a:ext>
            </a:extLst>
          </p:cNvPr>
          <p:cNvSpPr/>
          <p:nvPr/>
        </p:nvSpPr>
        <p:spPr>
          <a:xfrm>
            <a:off x="6431847" y="3375480"/>
            <a:ext cx="22124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b="1" dirty="0">
                <a:sym typeface="Symbol" panose="05050102010706020507" pitchFamily="18" charset="2"/>
              </a:rPr>
              <a:t>And even then </a:t>
            </a:r>
            <a:br>
              <a:rPr lang="nl-NL" sz="2200" b="1" dirty="0">
                <a:sym typeface="Symbol" panose="05050102010706020507" pitchFamily="18" charset="2"/>
              </a:rPr>
            </a:br>
            <a:r>
              <a:rPr lang="nl-NL" sz="2200" b="1" dirty="0">
                <a:sym typeface="Symbol" panose="05050102010706020507" pitchFamily="18" charset="2"/>
              </a:rPr>
              <a:t>not very fast ...</a:t>
            </a:r>
            <a:endParaRPr lang="en-US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FA690C2-A58B-462E-93C8-09E0C77FEA29}"/>
                  </a:ext>
                </a:extLst>
              </p:cNvPr>
              <p:cNvSpPr/>
              <p:nvPr/>
            </p:nvSpPr>
            <p:spPr>
              <a:xfrm>
                <a:off x="7315068" y="2628486"/>
                <a:ext cx="173644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FA690C2-A58B-462E-93C8-09E0C77FE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068" y="2628486"/>
                <a:ext cx="1736440" cy="430887"/>
              </a:xfrm>
              <a:prstGeom prst="rect">
                <a:avLst/>
              </a:prstGeom>
              <a:blipFill>
                <a:blip r:embed="rId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487A3B9-7FCB-44F4-8480-E91529EA5B69}"/>
                  </a:ext>
                </a:extLst>
              </p:cNvPr>
              <p:cNvSpPr/>
              <p:nvPr/>
            </p:nvSpPr>
            <p:spPr>
              <a:xfrm>
                <a:off x="5867400" y="4495800"/>
                <a:ext cx="411840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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487A3B9-7FCB-44F4-8480-E91529EA5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495800"/>
                <a:ext cx="4118402" cy="33855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64FEB15-2F03-4D54-B7C1-FAD88D68BF07}"/>
                  </a:ext>
                </a:extLst>
              </p:cNvPr>
              <p:cNvSpPr/>
              <p:nvPr/>
            </p:nvSpPr>
            <p:spPr>
              <a:xfrm>
                <a:off x="5867400" y="4818844"/>
                <a:ext cx="411840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64FEB15-2F03-4D54-B7C1-FAD88D68B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818844"/>
                <a:ext cx="4118402" cy="338554"/>
              </a:xfrm>
              <a:prstGeom prst="rect">
                <a:avLst/>
              </a:prstGeom>
              <a:blipFill>
                <a:blip r:embed="rId7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623E6DD-3D00-4475-818B-173378B52640}"/>
                  </a:ext>
                </a:extLst>
              </p:cNvPr>
              <p:cNvSpPr/>
              <p:nvPr/>
            </p:nvSpPr>
            <p:spPr>
              <a:xfrm>
                <a:off x="5867400" y="5122277"/>
                <a:ext cx="411840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623E6DD-3D00-4475-818B-173378B526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5122277"/>
                <a:ext cx="4118402" cy="338554"/>
              </a:xfrm>
              <a:prstGeom prst="rect">
                <a:avLst/>
              </a:prstGeom>
              <a:blipFill>
                <a:blip r:embed="rId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BAB9EE8-8CE7-48D2-BD13-B46C45075495}"/>
                  </a:ext>
                </a:extLst>
              </p:cNvPr>
              <p:cNvSpPr/>
              <p:nvPr/>
            </p:nvSpPr>
            <p:spPr>
              <a:xfrm>
                <a:off x="5906980" y="5462859"/>
                <a:ext cx="411840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BAB9EE8-8CE7-48D2-BD13-B46C45075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980" y="5462859"/>
                <a:ext cx="4118402" cy="338554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2F94A77-5DC9-4FE5-8941-551A27FB0FBB}"/>
                  </a:ext>
                </a:extLst>
              </p:cNvPr>
              <p:cNvSpPr/>
              <p:nvPr/>
            </p:nvSpPr>
            <p:spPr>
              <a:xfrm>
                <a:off x="7467600" y="5856612"/>
                <a:ext cx="14478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2F94A77-5DC9-4FE5-8941-551A27FB0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5856612"/>
                <a:ext cx="1447800" cy="338554"/>
              </a:xfrm>
              <a:prstGeom prst="rect">
                <a:avLst/>
              </a:prstGeom>
              <a:blipFill>
                <a:blip r:embed="rId10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E61E19D6-741E-4FC6-8CBB-F763D3ED5027}"/>
              </a:ext>
            </a:extLst>
          </p:cNvPr>
          <p:cNvSpPr/>
          <p:nvPr/>
        </p:nvSpPr>
        <p:spPr>
          <a:xfrm>
            <a:off x="5875439" y="5866461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600" dirty="0">
                <a:sym typeface="Symbol" panose="05050102010706020507" pitchFamily="18" charset="2"/>
              </a:rPr>
              <a:t>Convergence 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9816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78517"/>
              </p:ext>
            </p:extLst>
          </p:nvPr>
        </p:nvGraphicFramePr>
        <p:xfrm>
          <a:off x="842963" y="4460630"/>
          <a:ext cx="2281237" cy="1940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" name="PhotoImpact" r:id="rId4" imgW="4761905" imgH="4050794" progId="PI3.Image">
                  <p:embed/>
                </p:oleObj>
              </mc:Choice>
              <mc:Fallback>
                <p:oleObj name="PhotoImpact" r:id="rId4" imgW="4761905" imgH="4050794" progId="PI3.Imag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63" y="4460630"/>
                        <a:ext cx="2281237" cy="19401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4017168" y="2558611"/>
            <a:ext cx="4974432" cy="7721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" y="1143000"/>
            <a:ext cx="82296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042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Bracketing a root = knowing that the function changes</a:t>
            </a:r>
            <a:br>
              <a:rPr lang="en-US" dirty="0"/>
            </a:br>
            <a:r>
              <a:rPr lang="en-US" dirty="0"/>
              <a:t>                                  sign in an identified interval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17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grpSp>
        <p:nvGrpSpPr>
          <p:cNvPr id="14" name="Group 13"/>
          <p:cNvGrpSpPr/>
          <p:nvPr/>
        </p:nvGrpSpPr>
        <p:grpSpPr>
          <a:xfrm>
            <a:off x="108857" y="2362200"/>
            <a:ext cx="3853543" cy="1893332"/>
            <a:chOff x="152400" y="2362200"/>
            <a:chExt cx="3853543" cy="1893332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676400" y="2492046"/>
              <a:ext cx="0" cy="17634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52400" y="3471761"/>
              <a:ext cx="38535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304800" y="2790585"/>
              <a:ext cx="3403600" cy="1437403"/>
            </a:xfrm>
            <a:custGeom>
              <a:avLst/>
              <a:gdLst>
                <a:gd name="connsiteX0" fmla="*/ 0 w 4436533"/>
                <a:gd name="connsiteY0" fmla="*/ 1549400 h 1771155"/>
                <a:gd name="connsiteX1" fmla="*/ 643467 w 4436533"/>
                <a:gd name="connsiteY1" fmla="*/ 1769533 h 1771155"/>
                <a:gd name="connsiteX2" fmla="*/ 1058333 w 4436533"/>
                <a:gd name="connsiteY2" fmla="*/ 1447800 h 1771155"/>
                <a:gd name="connsiteX3" fmla="*/ 1405467 w 4436533"/>
                <a:gd name="connsiteY3" fmla="*/ 1210733 h 1771155"/>
                <a:gd name="connsiteX4" fmla="*/ 2201333 w 4436533"/>
                <a:gd name="connsiteY4" fmla="*/ 1236133 h 1771155"/>
                <a:gd name="connsiteX5" fmla="*/ 2785533 w 4436533"/>
                <a:gd name="connsiteY5" fmla="*/ 1439333 h 1771155"/>
                <a:gd name="connsiteX6" fmla="*/ 3539067 w 4436533"/>
                <a:gd name="connsiteY6" fmla="*/ 982133 h 1771155"/>
                <a:gd name="connsiteX7" fmla="*/ 4436533 w 4436533"/>
                <a:gd name="connsiteY7" fmla="*/ 0 h 1771155"/>
                <a:gd name="connsiteX0" fmla="*/ 0 w 4436533"/>
                <a:gd name="connsiteY0" fmla="*/ 1549400 h 1771155"/>
                <a:gd name="connsiteX1" fmla="*/ 643467 w 4436533"/>
                <a:gd name="connsiteY1" fmla="*/ 1769533 h 1771155"/>
                <a:gd name="connsiteX2" fmla="*/ 1058333 w 4436533"/>
                <a:gd name="connsiteY2" fmla="*/ 1447800 h 1771155"/>
                <a:gd name="connsiteX3" fmla="*/ 1405467 w 4436533"/>
                <a:gd name="connsiteY3" fmla="*/ 1210733 h 1771155"/>
                <a:gd name="connsiteX4" fmla="*/ 1913466 w 4436533"/>
                <a:gd name="connsiteY4" fmla="*/ 1185333 h 1771155"/>
                <a:gd name="connsiteX5" fmla="*/ 2785533 w 4436533"/>
                <a:gd name="connsiteY5" fmla="*/ 1439333 h 1771155"/>
                <a:gd name="connsiteX6" fmla="*/ 3539067 w 4436533"/>
                <a:gd name="connsiteY6" fmla="*/ 982133 h 1771155"/>
                <a:gd name="connsiteX7" fmla="*/ 4436533 w 4436533"/>
                <a:gd name="connsiteY7" fmla="*/ 0 h 1771155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913466 w 4436533"/>
                <a:gd name="connsiteY4" fmla="*/ 1185333 h 1762797"/>
                <a:gd name="connsiteX5" fmla="*/ 2785533 w 4436533"/>
                <a:gd name="connsiteY5" fmla="*/ 14393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913466 w 4436533"/>
                <a:gd name="connsiteY4" fmla="*/ 1185333 h 1762797"/>
                <a:gd name="connsiteX5" fmla="*/ 2353733 w 4436533"/>
                <a:gd name="connsiteY5" fmla="*/ 14901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761066 w 4436533"/>
                <a:gd name="connsiteY4" fmla="*/ 1168400 h 1762797"/>
                <a:gd name="connsiteX5" fmla="*/ 2353733 w 4436533"/>
                <a:gd name="connsiteY5" fmla="*/ 14901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761066 w 4436533"/>
                <a:gd name="connsiteY4" fmla="*/ 1168400 h 1762797"/>
                <a:gd name="connsiteX5" fmla="*/ 2353733 w 4436533"/>
                <a:gd name="connsiteY5" fmla="*/ 1490133 h 1762797"/>
                <a:gd name="connsiteX6" fmla="*/ 3090334 w 4436533"/>
                <a:gd name="connsiteY6" fmla="*/ 304800 h 1762797"/>
                <a:gd name="connsiteX7" fmla="*/ 4436533 w 4436533"/>
                <a:gd name="connsiteY7" fmla="*/ 0 h 1762797"/>
                <a:gd name="connsiteX0" fmla="*/ 0 w 3970866"/>
                <a:gd name="connsiteY0" fmla="*/ 1298313 h 1511710"/>
                <a:gd name="connsiteX1" fmla="*/ 550334 w 3970866"/>
                <a:gd name="connsiteY1" fmla="*/ 1509980 h 1511710"/>
                <a:gd name="connsiteX2" fmla="*/ 1058333 w 3970866"/>
                <a:gd name="connsiteY2" fmla="*/ 1196713 h 1511710"/>
                <a:gd name="connsiteX3" fmla="*/ 1405467 w 3970866"/>
                <a:gd name="connsiteY3" fmla="*/ 959646 h 1511710"/>
                <a:gd name="connsiteX4" fmla="*/ 1761066 w 3970866"/>
                <a:gd name="connsiteY4" fmla="*/ 917313 h 1511710"/>
                <a:gd name="connsiteX5" fmla="*/ 2353733 w 3970866"/>
                <a:gd name="connsiteY5" fmla="*/ 1239046 h 1511710"/>
                <a:gd name="connsiteX6" fmla="*/ 3090334 w 3970866"/>
                <a:gd name="connsiteY6" fmla="*/ 53713 h 1511710"/>
                <a:gd name="connsiteX7" fmla="*/ 3970866 w 3970866"/>
                <a:gd name="connsiteY7" fmla="*/ 62180 h 1511710"/>
                <a:gd name="connsiteX0" fmla="*/ 0 w 3970866"/>
                <a:gd name="connsiteY0" fmla="*/ 1470509 h 1683906"/>
                <a:gd name="connsiteX1" fmla="*/ 550334 w 3970866"/>
                <a:gd name="connsiteY1" fmla="*/ 1682176 h 1683906"/>
                <a:gd name="connsiteX2" fmla="*/ 1058333 w 3970866"/>
                <a:gd name="connsiteY2" fmla="*/ 1368909 h 1683906"/>
                <a:gd name="connsiteX3" fmla="*/ 1405467 w 3970866"/>
                <a:gd name="connsiteY3" fmla="*/ 1131842 h 1683906"/>
                <a:gd name="connsiteX4" fmla="*/ 1761066 w 3970866"/>
                <a:gd name="connsiteY4" fmla="*/ 1089509 h 1683906"/>
                <a:gd name="connsiteX5" fmla="*/ 2353733 w 3970866"/>
                <a:gd name="connsiteY5" fmla="*/ 1411242 h 1683906"/>
                <a:gd name="connsiteX6" fmla="*/ 2988734 w 3970866"/>
                <a:gd name="connsiteY6" fmla="*/ 39642 h 1683906"/>
                <a:gd name="connsiteX7" fmla="*/ 3970866 w 3970866"/>
                <a:gd name="connsiteY7" fmla="*/ 234376 h 1683906"/>
                <a:gd name="connsiteX0" fmla="*/ 0 w 3970866"/>
                <a:gd name="connsiteY0" fmla="*/ 1463573 h 1676970"/>
                <a:gd name="connsiteX1" fmla="*/ 550334 w 3970866"/>
                <a:gd name="connsiteY1" fmla="*/ 1675240 h 1676970"/>
                <a:gd name="connsiteX2" fmla="*/ 1058333 w 3970866"/>
                <a:gd name="connsiteY2" fmla="*/ 1361973 h 1676970"/>
                <a:gd name="connsiteX3" fmla="*/ 1405467 w 3970866"/>
                <a:gd name="connsiteY3" fmla="*/ 1124906 h 1676970"/>
                <a:gd name="connsiteX4" fmla="*/ 1761066 w 3970866"/>
                <a:gd name="connsiteY4" fmla="*/ 1082573 h 1676970"/>
                <a:gd name="connsiteX5" fmla="*/ 2260600 w 3970866"/>
                <a:gd name="connsiteY5" fmla="*/ 1268839 h 1676970"/>
                <a:gd name="connsiteX6" fmla="*/ 2988734 w 3970866"/>
                <a:gd name="connsiteY6" fmla="*/ 32706 h 1676970"/>
                <a:gd name="connsiteX7" fmla="*/ 3970866 w 3970866"/>
                <a:gd name="connsiteY7" fmla="*/ 227440 h 167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0866" h="1676970">
                  <a:moveTo>
                    <a:pt x="0" y="1463573"/>
                  </a:moveTo>
                  <a:cubicBezTo>
                    <a:pt x="233539" y="1582106"/>
                    <a:pt x="373945" y="1692173"/>
                    <a:pt x="550334" y="1675240"/>
                  </a:cubicBezTo>
                  <a:cubicBezTo>
                    <a:pt x="726723" y="1658307"/>
                    <a:pt x="915811" y="1453695"/>
                    <a:pt x="1058333" y="1361973"/>
                  </a:cubicBezTo>
                  <a:cubicBezTo>
                    <a:pt x="1200855" y="1270251"/>
                    <a:pt x="1288345" y="1171473"/>
                    <a:pt x="1405467" y="1124906"/>
                  </a:cubicBezTo>
                  <a:cubicBezTo>
                    <a:pt x="1522589" y="1078339"/>
                    <a:pt x="1618544" y="1058584"/>
                    <a:pt x="1761066" y="1082573"/>
                  </a:cubicBezTo>
                  <a:cubicBezTo>
                    <a:pt x="1903588" y="1106562"/>
                    <a:pt x="2055989" y="1443817"/>
                    <a:pt x="2260600" y="1268839"/>
                  </a:cubicBezTo>
                  <a:cubicBezTo>
                    <a:pt x="2465211" y="1093861"/>
                    <a:pt x="2703690" y="206272"/>
                    <a:pt x="2988734" y="32706"/>
                  </a:cubicBezTo>
                  <a:cubicBezTo>
                    <a:pt x="3273778" y="-140860"/>
                    <a:pt x="3787422" y="443340"/>
                    <a:pt x="3970866" y="22744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3341914" y="3003360"/>
              <a:ext cx="0" cy="522514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001486" y="3471761"/>
              <a:ext cx="0" cy="653143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2699657" y="2362200"/>
              <a:ext cx="5086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sz="2200" i="1" dirty="0"/>
                <a:t>f</a:t>
              </a:r>
              <a:r>
                <a:rPr lang="nl-NL" sz="2200" dirty="0"/>
                <a:t>(</a:t>
              </a:r>
              <a:r>
                <a:rPr lang="nl-NL" sz="2200" i="1" dirty="0"/>
                <a:t>x</a:t>
              </a:r>
              <a:r>
                <a:rPr lang="nl-NL" sz="2200" dirty="0"/>
                <a:t>)</a:t>
              </a:r>
              <a:endParaRPr lang="en-US" sz="2200" b="1" i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200400" y="3429000"/>
              <a:ext cx="2929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sz="2200" i="1" dirty="0"/>
                <a:t>b</a:t>
              </a:r>
              <a:endParaRPr lang="en-US" sz="2200" b="1" i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85800" y="3406446"/>
              <a:ext cx="2929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sz="2200" i="1" dirty="0"/>
                <a:t>a</a:t>
              </a:r>
              <a:endParaRPr lang="en-US" sz="2200" b="1" i="1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3962400" y="2558611"/>
            <a:ext cx="5029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/>
              <a:t>A root is </a:t>
            </a:r>
            <a:r>
              <a:rPr lang="nl-NL" sz="2200" dirty="0" err="1"/>
              <a:t>bracketed</a:t>
            </a:r>
            <a:r>
              <a:rPr lang="nl-NL" sz="2200" dirty="0"/>
              <a:t> in </a:t>
            </a:r>
            <a:r>
              <a:rPr lang="nl-NL" sz="2200" dirty="0" err="1"/>
              <a:t>the</a:t>
            </a:r>
            <a:r>
              <a:rPr lang="nl-NL" sz="2200" dirty="0"/>
              <a:t> interval (</a:t>
            </a:r>
            <a:r>
              <a:rPr lang="nl-NL" sz="2200" i="1" dirty="0" err="1"/>
              <a:t>a</a:t>
            </a:r>
            <a:r>
              <a:rPr lang="nl-NL" sz="2200" dirty="0" err="1"/>
              <a:t>,</a:t>
            </a:r>
            <a:r>
              <a:rPr lang="nl-NL" sz="2200" i="1" dirty="0" err="1"/>
              <a:t>b</a:t>
            </a:r>
            <a:r>
              <a:rPr lang="nl-NL" sz="2200" dirty="0"/>
              <a:t>),</a:t>
            </a:r>
            <a:br>
              <a:rPr lang="nl-NL" sz="2200" dirty="0"/>
            </a:br>
            <a:r>
              <a:rPr lang="nl-NL" sz="2200" dirty="0"/>
              <a:t> </a:t>
            </a:r>
            <a:r>
              <a:rPr lang="nl-NL" sz="2200" dirty="0" err="1"/>
              <a:t>if</a:t>
            </a:r>
            <a:r>
              <a:rPr lang="nl-NL" sz="2200" dirty="0"/>
              <a:t> </a:t>
            </a:r>
            <a:r>
              <a:rPr lang="nl-NL" sz="2200" i="1" dirty="0"/>
              <a:t>f</a:t>
            </a:r>
            <a:r>
              <a:rPr lang="nl-NL" sz="2200" dirty="0"/>
              <a:t>(</a:t>
            </a:r>
            <a:r>
              <a:rPr lang="nl-NL" sz="2200" i="1" dirty="0"/>
              <a:t>a</a:t>
            </a:r>
            <a:r>
              <a:rPr lang="nl-NL" sz="2200" dirty="0"/>
              <a:t>) </a:t>
            </a:r>
            <a:r>
              <a:rPr lang="nl-NL" sz="2200" dirty="0" err="1"/>
              <a:t>and</a:t>
            </a:r>
            <a:r>
              <a:rPr lang="nl-NL" sz="2200" dirty="0"/>
              <a:t> </a:t>
            </a:r>
            <a:r>
              <a:rPr lang="nl-NL" sz="2200" i="1" dirty="0"/>
              <a:t>f</a:t>
            </a:r>
            <a:r>
              <a:rPr lang="nl-NL" sz="2200" dirty="0"/>
              <a:t>(</a:t>
            </a:r>
            <a:r>
              <a:rPr lang="nl-NL" sz="2200" i="1" dirty="0"/>
              <a:t>b</a:t>
            </a:r>
            <a:r>
              <a:rPr lang="nl-NL" sz="2200" dirty="0"/>
              <a:t>) have </a:t>
            </a:r>
            <a:r>
              <a:rPr lang="nl-NL" sz="2200" dirty="0" err="1"/>
              <a:t>opposite</a:t>
            </a:r>
            <a:r>
              <a:rPr lang="nl-NL" sz="2200" dirty="0"/>
              <a:t> </a:t>
            </a:r>
            <a:r>
              <a:rPr lang="nl-NL" sz="2200" dirty="0" err="1"/>
              <a:t>signs</a:t>
            </a:r>
            <a:endParaRPr lang="en-US" sz="2200" b="1" i="1" dirty="0"/>
          </a:p>
        </p:txBody>
      </p:sp>
      <p:sp>
        <p:nvSpPr>
          <p:cNvPr id="24" name="Rectangle 23"/>
          <p:cNvSpPr/>
          <p:nvPr/>
        </p:nvSpPr>
        <p:spPr>
          <a:xfrm>
            <a:off x="3657600" y="3505200"/>
            <a:ext cx="57279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>
                <a:sym typeface="Symbol"/>
              </a:rPr>
              <a:t> At </a:t>
            </a:r>
            <a:r>
              <a:rPr lang="nl-NL" sz="2200" dirty="0" err="1">
                <a:sym typeface="Symbol"/>
              </a:rPr>
              <a:t>least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one</a:t>
            </a:r>
            <a:r>
              <a:rPr lang="nl-NL" sz="2200" dirty="0">
                <a:sym typeface="Symbol"/>
              </a:rPr>
              <a:t> root must </a:t>
            </a:r>
            <a:r>
              <a:rPr lang="nl-NL" sz="2200" dirty="0" err="1">
                <a:sym typeface="Symbol"/>
              </a:rPr>
              <a:t>lie</a:t>
            </a:r>
            <a:r>
              <a:rPr lang="nl-NL" sz="2200" dirty="0">
                <a:sym typeface="Symbol"/>
              </a:rPr>
              <a:t> in </a:t>
            </a:r>
            <a:r>
              <a:rPr lang="nl-NL" sz="2200" dirty="0" err="1">
                <a:sym typeface="Symbol"/>
              </a:rPr>
              <a:t>this</a:t>
            </a:r>
            <a:r>
              <a:rPr lang="nl-NL" sz="2200" dirty="0">
                <a:sym typeface="Symbol"/>
              </a:rPr>
              <a:t> interval, </a:t>
            </a:r>
            <a:br>
              <a:rPr lang="nl-NL" sz="2200" dirty="0">
                <a:sym typeface="Symbol"/>
              </a:rPr>
            </a:br>
            <a:r>
              <a:rPr lang="nl-NL" sz="2200" dirty="0">
                <a:sym typeface="Symbol"/>
              </a:rPr>
              <a:t>    </a:t>
            </a:r>
            <a:r>
              <a:rPr lang="nl-NL" sz="2200" dirty="0" err="1">
                <a:sym typeface="Symbol"/>
              </a:rPr>
              <a:t>if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the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function</a:t>
            </a:r>
            <a:r>
              <a:rPr lang="nl-NL" sz="2200" dirty="0">
                <a:sym typeface="Symbol"/>
              </a:rPr>
              <a:t> is </a:t>
            </a:r>
            <a:r>
              <a:rPr lang="nl-NL" sz="2200" dirty="0" err="1">
                <a:sym typeface="Symbol"/>
              </a:rPr>
              <a:t>continuous</a:t>
            </a:r>
            <a:r>
              <a:rPr lang="nl-NL" sz="2200" dirty="0">
                <a:sym typeface="Symbol"/>
              </a:rPr>
              <a:t> </a:t>
            </a:r>
            <a:endParaRPr lang="en-US" sz="22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3299370" y="4800600"/>
            <a:ext cx="5463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TW" i="1" dirty="0"/>
              <a:t>Intermediate Value Theorem</a:t>
            </a:r>
            <a:br>
              <a:rPr lang="en-US" altLang="zh-TW" sz="2400" dirty="0"/>
            </a:br>
            <a:r>
              <a:rPr lang="en-US" altLang="zh-TW" sz="2000" dirty="0"/>
              <a:t>If </a:t>
            </a:r>
            <a:r>
              <a:rPr lang="en-US" altLang="zh-TW" sz="2000" i="1" dirty="0"/>
              <a:t>f(x)</a:t>
            </a:r>
            <a:r>
              <a:rPr lang="en-US" altLang="zh-TW" sz="2000" dirty="0"/>
              <a:t> is </a:t>
            </a:r>
            <a:r>
              <a:rPr lang="en-US" altLang="zh-TW" sz="2000" i="1" dirty="0"/>
              <a:t>continuous</a:t>
            </a:r>
            <a:r>
              <a:rPr lang="en-US" altLang="zh-TW" sz="2000" dirty="0"/>
              <a:t> on [</a:t>
            </a:r>
            <a:r>
              <a:rPr lang="en-US" altLang="zh-TW" sz="2000" i="1" dirty="0" err="1"/>
              <a:t>a</a:t>
            </a:r>
            <a:r>
              <a:rPr lang="en-US" altLang="zh-TW" sz="2000" dirty="0" err="1"/>
              <a:t>,</a:t>
            </a:r>
            <a:r>
              <a:rPr lang="en-US" altLang="zh-TW" sz="2000" i="1" dirty="0" err="1"/>
              <a:t>b</a:t>
            </a:r>
            <a:r>
              <a:rPr lang="en-US" altLang="zh-TW" sz="2000" dirty="0"/>
              <a:t>] and </a:t>
            </a:r>
            <a:r>
              <a:rPr lang="en-US" altLang="zh-TW" sz="2000" i="1" dirty="0"/>
              <a:t>k</a:t>
            </a:r>
            <a:r>
              <a:rPr lang="en-US" altLang="zh-TW" sz="2000" dirty="0"/>
              <a:t> is a constant </a:t>
            </a:r>
            <a:br>
              <a:rPr lang="en-US" altLang="zh-TW" sz="2000" dirty="0"/>
            </a:br>
            <a:r>
              <a:rPr lang="en-US" altLang="zh-TW" sz="2000" dirty="0"/>
              <a:t>that lies between </a:t>
            </a:r>
            <a:r>
              <a:rPr lang="en-US" altLang="zh-TW" sz="2000" i="1" dirty="0"/>
              <a:t>f(</a:t>
            </a:r>
            <a:r>
              <a:rPr lang="en-US" altLang="zh-TW" sz="2000" dirty="0"/>
              <a:t>a</a:t>
            </a:r>
            <a:r>
              <a:rPr lang="en-US" altLang="zh-TW" sz="2000" i="1" dirty="0"/>
              <a:t>)</a:t>
            </a:r>
            <a:r>
              <a:rPr lang="en-US" altLang="zh-TW" sz="2000" dirty="0"/>
              <a:t> and </a:t>
            </a:r>
            <a:r>
              <a:rPr lang="en-US" altLang="zh-TW" sz="2000" i="1" dirty="0"/>
              <a:t>f(b),</a:t>
            </a:r>
            <a:r>
              <a:rPr lang="en-US" altLang="zh-TW" sz="2000" dirty="0"/>
              <a:t> then there is a </a:t>
            </a:r>
            <a:br>
              <a:rPr lang="en-US" altLang="zh-TW" sz="2000" dirty="0"/>
            </a:br>
            <a:r>
              <a:rPr lang="en-US" altLang="zh-TW" sz="2000" dirty="0"/>
              <a:t>value </a:t>
            </a:r>
            <a:r>
              <a:rPr lang="en-US" altLang="zh-TW" sz="2000" i="1" dirty="0"/>
              <a:t>x</a:t>
            </a:r>
            <a:r>
              <a:rPr lang="en-US" altLang="zh-TW" sz="2000" dirty="0">
                <a:sym typeface="Symbol" pitchFamily="18" charset="2"/>
              </a:rPr>
              <a:t>[</a:t>
            </a:r>
            <a:r>
              <a:rPr lang="en-US" altLang="zh-TW" sz="2000" i="1" dirty="0" err="1">
                <a:sym typeface="Symbol" pitchFamily="18" charset="2"/>
              </a:rPr>
              <a:t>a</a:t>
            </a:r>
            <a:r>
              <a:rPr lang="en-US" altLang="zh-TW" sz="2000" dirty="0" err="1">
                <a:sym typeface="Symbol" pitchFamily="18" charset="2"/>
              </a:rPr>
              <a:t>,</a:t>
            </a:r>
            <a:r>
              <a:rPr lang="en-US" altLang="zh-TW" sz="2000" i="1" dirty="0" err="1">
                <a:sym typeface="Symbol" pitchFamily="18" charset="2"/>
              </a:rPr>
              <a:t>b</a:t>
            </a:r>
            <a:r>
              <a:rPr lang="en-US" altLang="zh-TW" sz="2000" dirty="0">
                <a:sym typeface="Symbol" pitchFamily="18" charset="2"/>
              </a:rPr>
              <a:t>] </a:t>
            </a:r>
            <a:r>
              <a:rPr lang="en-US" altLang="zh-TW" sz="2000" dirty="0"/>
              <a:t>such that </a:t>
            </a:r>
            <a:r>
              <a:rPr lang="en-US" altLang="zh-TW" i="1" dirty="0"/>
              <a:t>f(x) = 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276600" y="4837093"/>
            <a:ext cx="5486400" cy="13485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49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" y="1143000"/>
            <a:ext cx="82296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042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Bracketing a root = knowing that the function changes</a:t>
            </a:r>
            <a:br>
              <a:rPr lang="en-US" dirty="0"/>
            </a:br>
            <a:r>
              <a:rPr lang="en-US" dirty="0"/>
              <a:t>                                  sign in an identified interval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18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09600" y="4724400"/>
            <a:ext cx="7993062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General best advise: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kern="0" dirty="0"/>
              <a:t>Always bracket a root before trying to converge…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kern="0" dirty="0"/>
              <a:t>Never allow your iteration method to get outside the best bracketing bounds…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886200" y="2362200"/>
            <a:ext cx="0" cy="2057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133600" y="3505200"/>
            <a:ext cx="449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311400" y="2710495"/>
            <a:ext cx="3970866" cy="1676970"/>
          </a:xfrm>
          <a:custGeom>
            <a:avLst/>
            <a:gdLst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2201333 w 4436533"/>
              <a:gd name="connsiteY4" fmla="*/ 12361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1913466 w 4436533"/>
              <a:gd name="connsiteY4" fmla="*/ 11853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785533 w 4436533"/>
              <a:gd name="connsiteY5" fmla="*/ 14393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090334 w 4436533"/>
              <a:gd name="connsiteY6" fmla="*/ 304800 h 1762797"/>
              <a:gd name="connsiteX7" fmla="*/ 4436533 w 4436533"/>
              <a:gd name="connsiteY7" fmla="*/ 0 h 1762797"/>
              <a:gd name="connsiteX0" fmla="*/ 0 w 3970866"/>
              <a:gd name="connsiteY0" fmla="*/ 1298313 h 1511710"/>
              <a:gd name="connsiteX1" fmla="*/ 550334 w 3970866"/>
              <a:gd name="connsiteY1" fmla="*/ 1509980 h 1511710"/>
              <a:gd name="connsiteX2" fmla="*/ 1058333 w 3970866"/>
              <a:gd name="connsiteY2" fmla="*/ 1196713 h 1511710"/>
              <a:gd name="connsiteX3" fmla="*/ 1405467 w 3970866"/>
              <a:gd name="connsiteY3" fmla="*/ 959646 h 1511710"/>
              <a:gd name="connsiteX4" fmla="*/ 1761066 w 3970866"/>
              <a:gd name="connsiteY4" fmla="*/ 917313 h 1511710"/>
              <a:gd name="connsiteX5" fmla="*/ 2353733 w 3970866"/>
              <a:gd name="connsiteY5" fmla="*/ 1239046 h 1511710"/>
              <a:gd name="connsiteX6" fmla="*/ 3090334 w 3970866"/>
              <a:gd name="connsiteY6" fmla="*/ 53713 h 1511710"/>
              <a:gd name="connsiteX7" fmla="*/ 3970866 w 3970866"/>
              <a:gd name="connsiteY7" fmla="*/ 62180 h 1511710"/>
              <a:gd name="connsiteX0" fmla="*/ 0 w 3970866"/>
              <a:gd name="connsiteY0" fmla="*/ 1470509 h 1683906"/>
              <a:gd name="connsiteX1" fmla="*/ 550334 w 3970866"/>
              <a:gd name="connsiteY1" fmla="*/ 1682176 h 1683906"/>
              <a:gd name="connsiteX2" fmla="*/ 1058333 w 3970866"/>
              <a:gd name="connsiteY2" fmla="*/ 1368909 h 1683906"/>
              <a:gd name="connsiteX3" fmla="*/ 1405467 w 3970866"/>
              <a:gd name="connsiteY3" fmla="*/ 1131842 h 1683906"/>
              <a:gd name="connsiteX4" fmla="*/ 1761066 w 3970866"/>
              <a:gd name="connsiteY4" fmla="*/ 1089509 h 1683906"/>
              <a:gd name="connsiteX5" fmla="*/ 2353733 w 3970866"/>
              <a:gd name="connsiteY5" fmla="*/ 1411242 h 1683906"/>
              <a:gd name="connsiteX6" fmla="*/ 2988734 w 3970866"/>
              <a:gd name="connsiteY6" fmla="*/ 39642 h 1683906"/>
              <a:gd name="connsiteX7" fmla="*/ 3970866 w 3970866"/>
              <a:gd name="connsiteY7" fmla="*/ 234376 h 1683906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1761066 w 3970866"/>
              <a:gd name="connsiteY4" fmla="*/ 1082573 h 1676970"/>
              <a:gd name="connsiteX5" fmla="*/ 2260600 w 3970866"/>
              <a:gd name="connsiteY5" fmla="*/ 1268839 h 1676970"/>
              <a:gd name="connsiteX6" fmla="*/ 2988734 w 3970866"/>
              <a:gd name="connsiteY6" fmla="*/ 32706 h 1676970"/>
              <a:gd name="connsiteX7" fmla="*/ 3970866 w 3970866"/>
              <a:gd name="connsiteY7" fmla="*/ 227440 h 167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0866" h="1676970">
                <a:moveTo>
                  <a:pt x="0" y="1463573"/>
                </a:moveTo>
                <a:cubicBezTo>
                  <a:pt x="233539" y="1582106"/>
                  <a:pt x="373945" y="1692173"/>
                  <a:pt x="550334" y="1675240"/>
                </a:cubicBezTo>
                <a:cubicBezTo>
                  <a:pt x="726723" y="1658307"/>
                  <a:pt x="915811" y="1453695"/>
                  <a:pt x="1058333" y="1361973"/>
                </a:cubicBezTo>
                <a:cubicBezTo>
                  <a:pt x="1200855" y="1270251"/>
                  <a:pt x="1288345" y="1171473"/>
                  <a:pt x="1405467" y="1124906"/>
                </a:cubicBezTo>
                <a:cubicBezTo>
                  <a:pt x="1522589" y="1078339"/>
                  <a:pt x="1618544" y="1058584"/>
                  <a:pt x="1761066" y="1082573"/>
                </a:cubicBezTo>
                <a:cubicBezTo>
                  <a:pt x="1903588" y="1106562"/>
                  <a:pt x="2055989" y="1443817"/>
                  <a:pt x="2260600" y="1268839"/>
                </a:cubicBezTo>
                <a:cubicBezTo>
                  <a:pt x="2465211" y="1093861"/>
                  <a:pt x="2703690" y="206272"/>
                  <a:pt x="2988734" y="32706"/>
                </a:cubicBezTo>
                <a:cubicBezTo>
                  <a:pt x="3273778" y="-140860"/>
                  <a:pt x="3787422" y="443340"/>
                  <a:pt x="3970866" y="22744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943600" y="2895600"/>
            <a:ext cx="0" cy="6096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124200" y="3505200"/>
            <a:ext cx="0" cy="762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105400" y="2286000"/>
            <a:ext cx="5934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/>
              <a:t>f</a:t>
            </a:r>
            <a:r>
              <a:rPr lang="nl-NL" sz="2200" dirty="0"/>
              <a:t>(</a:t>
            </a:r>
            <a:r>
              <a:rPr lang="nl-NL" sz="2200" i="1" dirty="0"/>
              <a:t>x</a:t>
            </a:r>
            <a:r>
              <a:rPr lang="nl-NL" sz="2200" dirty="0"/>
              <a:t>)</a:t>
            </a:r>
            <a:endParaRPr lang="en-US" sz="2200" b="1" i="1" dirty="0"/>
          </a:p>
        </p:txBody>
      </p:sp>
      <p:sp>
        <p:nvSpPr>
          <p:cNvPr id="22" name="Rectangle 21"/>
          <p:cNvSpPr/>
          <p:nvPr/>
        </p:nvSpPr>
        <p:spPr>
          <a:xfrm>
            <a:off x="5772719" y="3455313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/>
              <a:t>b</a:t>
            </a:r>
            <a:endParaRPr lang="en-US" sz="2200" b="1" i="1" dirty="0"/>
          </a:p>
        </p:txBody>
      </p:sp>
      <p:sp>
        <p:nvSpPr>
          <p:cNvPr id="23" name="Rectangle 22"/>
          <p:cNvSpPr/>
          <p:nvPr/>
        </p:nvSpPr>
        <p:spPr>
          <a:xfrm>
            <a:off x="2819400" y="3429000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/>
              <a:t>a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339635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14400" y="1524000"/>
            <a:ext cx="4549349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Chemical Engineering and Chemistry / SPI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1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456612" cy="5562600"/>
          </a:xfrm>
        </p:spPr>
        <p:txBody>
          <a:bodyPr/>
          <a:lstStyle/>
          <a:p>
            <a:r>
              <a:rPr lang="en-US" dirty="0"/>
              <a:t>How to solve: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sz="400" dirty="0"/>
          </a:p>
          <a:p>
            <a:pPr lvl="2"/>
            <a:r>
              <a:rPr lang="en-US" dirty="0"/>
              <a:t>One dimensional case:</a:t>
            </a:r>
          </a:p>
          <a:p>
            <a:pPr marL="815975" lvl="3" indent="0">
              <a:buNone/>
            </a:pPr>
            <a:r>
              <a:rPr lang="en-US" b="0" dirty="0"/>
              <a:t>“Bracket or ‘trap’ a root between bracketing values, </a:t>
            </a:r>
            <a:br>
              <a:rPr lang="en-US" b="0" dirty="0"/>
            </a:br>
            <a:r>
              <a:rPr lang="en-US" b="0" dirty="0"/>
              <a:t>then hunt it down like a rabbit.”</a:t>
            </a:r>
            <a:br>
              <a:rPr lang="en-US" b="0" dirty="0"/>
            </a:br>
            <a:endParaRPr lang="en-US" sz="900" b="0" dirty="0"/>
          </a:p>
          <a:p>
            <a:pPr lvl="2"/>
            <a:r>
              <a:rPr lang="en-US" dirty="0"/>
              <a:t>Multi-dimensional case:</a:t>
            </a:r>
          </a:p>
          <a:p>
            <a:pPr lvl="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i="1" dirty="0"/>
              <a:t>N</a:t>
            </a:r>
            <a:r>
              <a:rPr lang="en-US" b="0" dirty="0"/>
              <a:t> equations in </a:t>
            </a:r>
            <a:r>
              <a:rPr lang="en-US" b="0" i="1" dirty="0"/>
              <a:t>N</a:t>
            </a:r>
            <a:r>
              <a:rPr lang="en-US" b="0" dirty="0"/>
              <a:t> unknowns: </a:t>
            </a:r>
            <a:br>
              <a:rPr lang="en-US" b="0" dirty="0"/>
            </a:br>
            <a:r>
              <a:rPr lang="en-US" b="0" dirty="0"/>
              <a:t>You can only </a:t>
            </a:r>
            <a:r>
              <a:rPr lang="en-US" b="0" i="1" dirty="0"/>
              <a:t>hope </a:t>
            </a:r>
            <a:r>
              <a:rPr lang="en-US" b="0" dirty="0"/>
              <a:t>to find a solution.</a:t>
            </a:r>
            <a:br>
              <a:rPr lang="en-US" b="0" dirty="0"/>
            </a:br>
            <a:r>
              <a:rPr lang="en-US" b="0" dirty="0"/>
              <a:t>It may have no (real) solution, or more than one solution!</a:t>
            </a:r>
          </a:p>
          <a:p>
            <a:pPr lvl="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Much more difficult!!</a:t>
            </a:r>
            <a:br>
              <a:rPr lang="en-US" b="0" dirty="0"/>
            </a:br>
            <a:r>
              <a:rPr lang="en-US" b="0" dirty="0"/>
              <a:t>“You never know whether a root is near,</a:t>
            </a:r>
            <a:br>
              <a:rPr lang="en-US" b="0" dirty="0"/>
            </a:br>
            <a:r>
              <a:rPr lang="en-US" b="0" dirty="0"/>
              <a:t>unless you have found it”</a:t>
            </a:r>
            <a:br>
              <a:rPr lang="en-US" b="0" dirty="0"/>
            </a:br>
            <a:endParaRPr lang="en-US" sz="11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67949" y="1600200"/>
                <a:ext cx="1333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49" y="1600200"/>
                <a:ext cx="1333500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3196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263349" y="1600200"/>
            <a:ext cx="30123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200" dirty="0" err="1"/>
              <a:t>for</a:t>
            </a:r>
            <a:r>
              <a:rPr lang="nl-NL" sz="2200" dirty="0"/>
              <a:t> </a:t>
            </a:r>
            <a:r>
              <a:rPr lang="nl-NL" sz="2200" dirty="0" err="1"/>
              <a:t>arbitrary</a:t>
            </a:r>
            <a:r>
              <a:rPr lang="nl-NL" sz="2200" dirty="0"/>
              <a:t> </a:t>
            </a:r>
            <a:r>
              <a:rPr lang="nl-NL" sz="2200" dirty="0" err="1"/>
              <a:t>functions</a:t>
            </a:r>
            <a:r>
              <a:rPr lang="nl-NL" sz="2200" dirty="0"/>
              <a:t> </a:t>
            </a:r>
            <a:r>
              <a:rPr lang="nl-NL" sz="2200" b="1" i="1" dirty="0"/>
              <a:t>f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33900" y="2693313"/>
                <a:ext cx="1333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900" y="2693313"/>
                <a:ext cx="1333500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3196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944604" y="2190690"/>
            <a:ext cx="47703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/>
              <a:t>(i.e. move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terms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left</a:t>
            </a:r>
            <a:r>
              <a:rPr lang="nl-NL" sz="2000" dirty="0"/>
              <a:t>)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648200" y="3962400"/>
                <a:ext cx="1333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962400"/>
                <a:ext cx="1333500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3211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5810747" y="1600200"/>
            <a:ext cx="188545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200" dirty="0"/>
              <a:t>“Root </a:t>
            </a:r>
            <a:r>
              <a:rPr lang="nl-NL" sz="2200" dirty="0" err="1"/>
              <a:t>finding</a:t>
            </a:r>
            <a:r>
              <a:rPr lang="nl-NL" sz="2200" dirty="0"/>
              <a:t>”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2190318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7993062" cy="1622425"/>
          </a:xfrm>
        </p:spPr>
        <p:txBody>
          <a:bodyPr/>
          <a:lstStyle/>
          <a:p>
            <a:r>
              <a:rPr lang="en-US" dirty="0"/>
              <a:t>Examples of pitfalls of bracketing…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19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pic>
        <p:nvPicPr>
          <p:cNvPr id="12" name="Picture 4" descr="Fig05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5301" b="76130"/>
          <a:stretch/>
        </p:blipFill>
        <p:spPr bwMode="auto">
          <a:xfrm>
            <a:off x="914399" y="1572464"/>
            <a:ext cx="2514601" cy="1842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261533" y="3443287"/>
            <a:ext cx="23500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/>
              <a:t>No answer (no root)</a:t>
            </a: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185333" y="5943600"/>
            <a:ext cx="235003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/>
              <a:t>Nice case (one root)</a:t>
            </a: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4736570" y="3429000"/>
            <a:ext cx="23500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/>
              <a:t>Oops!!  (two roots!!)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3888845" y="5943600"/>
            <a:ext cx="48025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/>
              <a:t>Three roots (might work for a while!)</a:t>
            </a:r>
          </a:p>
        </p:txBody>
      </p:sp>
      <p:pic>
        <p:nvPicPr>
          <p:cNvPr id="17" name="Picture 4" descr="Fig05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7" t="47449" r="6124" b="29538"/>
          <a:stretch/>
        </p:blipFill>
        <p:spPr bwMode="auto">
          <a:xfrm>
            <a:off x="4422245" y="1600200"/>
            <a:ext cx="2562755" cy="1808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" descr="Fig05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t="24848" r="5301" b="52260"/>
          <a:stretch/>
        </p:blipFill>
        <p:spPr bwMode="auto">
          <a:xfrm>
            <a:off x="914399" y="4107763"/>
            <a:ext cx="2514601" cy="176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 descr="Fig05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6" t="70312" r="-8046" b="2895"/>
          <a:stretch/>
        </p:blipFill>
        <p:spPr bwMode="auto">
          <a:xfrm>
            <a:off x="4422244" y="3962401"/>
            <a:ext cx="280906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2185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042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 2: 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Write a function in MATLAB to bracket a function</a:t>
            </a:r>
            <a:br>
              <a:rPr lang="en-US" i="1" dirty="0"/>
            </a:br>
            <a:r>
              <a:rPr lang="en-US" dirty="0"/>
              <a:t>given an initial guessed range x</a:t>
            </a:r>
            <a:r>
              <a:rPr lang="en-US" baseline="-25000" dirty="0"/>
              <a:t>1</a:t>
            </a:r>
            <a:r>
              <a:rPr lang="en-US" dirty="0"/>
              <a:t> and x</a:t>
            </a:r>
            <a:r>
              <a:rPr lang="en-US" baseline="-25000" dirty="0"/>
              <a:t>2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(via expansion of the interval)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Write a program to find out how many roots exist </a:t>
            </a:r>
            <a:br>
              <a:rPr lang="en-US" dirty="0"/>
            </a:br>
            <a:r>
              <a:rPr lang="en-US" dirty="0"/>
              <a:t>(at minimum) in the interval x</a:t>
            </a:r>
            <a:r>
              <a:rPr lang="en-US" baseline="-25000" dirty="0"/>
              <a:t>1</a:t>
            </a:r>
            <a:r>
              <a:rPr lang="en-US" dirty="0"/>
              <a:t> and x</a:t>
            </a:r>
            <a:r>
              <a:rPr lang="en-US" baseline="-25000" dirty="0"/>
              <a:t>2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20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838200" y="4876800"/>
            <a:ext cx="77153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>
                <a:sym typeface="Symbol"/>
              </a:rPr>
              <a:t>Of course these </a:t>
            </a:r>
            <a:r>
              <a:rPr lang="nl-NL" sz="2200" dirty="0" err="1">
                <a:sym typeface="Symbol"/>
              </a:rPr>
              <a:t>functions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can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then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be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combined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to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create</a:t>
            </a:r>
            <a:r>
              <a:rPr lang="nl-NL" sz="2200" dirty="0">
                <a:sym typeface="Symbol"/>
              </a:rPr>
              <a:t> </a:t>
            </a:r>
            <a:br>
              <a:rPr lang="nl-NL" sz="2200" dirty="0">
                <a:sym typeface="Symbol"/>
              </a:rPr>
            </a:br>
            <a:r>
              <a:rPr lang="nl-NL" sz="2200" dirty="0">
                <a:sym typeface="Symbol"/>
              </a:rPr>
              <a:t>a </a:t>
            </a:r>
            <a:r>
              <a:rPr lang="nl-NL" sz="2200" dirty="0" err="1">
                <a:sym typeface="Symbol"/>
              </a:rPr>
              <a:t>function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that</a:t>
            </a:r>
            <a:r>
              <a:rPr lang="nl-NL" sz="2200" dirty="0">
                <a:sym typeface="Symbol"/>
              </a:rPr>
              <a:t> returns </a:t>
            </a:r>
            <a:r>
              <a:rPr lang="nl-NL" sz="2200" dirty="0" err="1">
                <a:sym typeface="Symbol"/>
              </a:rPr>
              <a:t>bracketing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intervals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for</a:t>
            </a:r>
            <a:r>
              <a:rPr lang="nl-NL" sz="2200" dirty="0">
                <a:sym typeface="Symbol"/>
              </a:rPr>
              <a:t> different </a:t>
            </a:r>
            <a:r>
              <a:rPr lang="nl-NL" sz="2200" dirty="0" err="1">
                <a:sym typeface="Symbol"/>
              </a:rPr>
              <a:t>roots</a:t>
            </a:r>
            <a:r>
              <a:rPr lang="nl-NL" sz="2200" dirty="0">
                <a:sym typeface="Symbol"/>
              </a:rPr>
              <a:t>.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9480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7847012" cy="3048000"/>
          </a:xfrm>
        </p:spPr>
        <p:txBody>
          <a:bodyPr/>
          <a:lstStyle/>
          <a:p>
            <a:r>
              <a:rPr lang="en-US" dirty="0"/>
              <a:t>Exercise 2:  Function to bracket a function</a:t>
            </a:r>
            <a:br>
              <a:rPr lang="en-US" dirty="0"/>
            </a:br>
            <a:endParaRPr lang="en-US" sz="600" dirty="0"/>
          </a:p>
          <a:p>
            <a:pPr marL="0" indent="0">
              <a:buNone/>
            </a:pPr>
            <a:r>
              <a:rPr lang="en-US" dirty="0"/>
              <a:t>If possible, first make a graph: for example via</a:t>
            </a:r>
          </a:p>
          <a:p>
            <a:pPr marL="0" indent="0">
              <a:buNone/>
            </a:pPr>
            <a:endParaRPr lang="en-US" sz="500" dirty="0"/>
          </a:p>
          <a:p>
            <a:pPr marL="266700" lvl="1" indent="0">
              <a:buNone/>
            </a:pPr>
            <a:r>
              <a:rPr lang="es-ES" b="0" dirty="0">
                <a:latin typeface="Century Gothic" panose="020B0502020202020204" pitchFamily="34" charset="0"/>
              </a:rPr>
              <a:t>&gt;&gt; x=0:0.1:5;</a:t>
            </a:r>
          </a:p>
          <a:p>
            <a:pPr marL="266700" lvl="1" indent="0">
              <a:buNone/>
            </a:pPr>
            <a:r>
              <a:rPr lang="es-ES" b="0" dirty="0">
                <a:latin typeface="Century Gothic" panose="020B0502020202020204" pitchFamily="34" charset="0"/>
              </a:rPr>
              <a:t>&gt;&gt; y=x.^2-4*x+2;</a:t>
            </a:r>
          </a:p>
          <a:p>
            <a:pPr marL="266700" lvl="1" indent="0">
              <a:buNone/>
            </a:pPr>
            <a:r>
              <a:rPr lang="es-ES" b="0" dirty="0">
                <a:latin typeface="Century Gothic" panose="020B0502020202020204" pitchFamily="34" charset="0"/>
              </a:rPr>
              <a:t>&gt;&gt; figure;</a:t>
            </a:r>
          </a:p>
          <a:p>
            <a:pPr marL="266700" lvl="1" indent="0">
              <a:buNone/>
            </a:pPr>
            <a:r>
              <a:rPr lang="es-ES" b="0" dirty="0">
                <a:latin typeface="Century Gothic" panose="020B0502020202020204" pitchFamily="34" charset="0"/>
              </a:rPr>
              <a:t>&gt;&gt; plot(x,y,x,zeros(size(x));</a:t>
            </a:r>
          </a:p>
          <a:p>
            <a:pPr marL="266700" lvl="1" indent="0">
              <a:buNone/>
            </a:pPr>
            <a:r>
              <a:rPr lang="es-ES" b="0" dirty="0">
                <a:latin typeface="Century Gothic" panose="020B0502020202020204" pitchFamily="34" charset="0"/>
              </a:rPr>
              <a:t>&gt;&gt; axis tight; box on;</a:t>
            </a:r>
            <a:endParaRPr lang="en-US" b="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21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533400" y="4267200"/>
            <a:ext cx="2971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err="1">
                <a:sym typeface="Symbol"/>
              </a:rPr>
              <a:t>Makes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immediately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clear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that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there</a:t>
            </a:r>
            <a:r>
              <a:rPr lang="nl-NL" sz="2200" dirty="0">
                <a:sym typeface="Symbol"/>
              </a:rPr>
              <a:t> are </a:t>
            </a:r>
            <a:br>
              <a:rPr lang="nl-NL" sz="2200" dirty="0">
                <a:sym typeface="Symbol"/>
              </a:rPr>
            </a:br>
            <a:r>
              <a:rPr lang="nl-NL" sz="2200" dirty="0" err="1">
                <a:sym typeface="Symbol"/>
              </a:rPr>
              <a:t>two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roots</a:t>
            </a:r>
            <a:r>
              <a:rPr lang="nl-NL" sz="2200" dirty="0">
                <a:sym typeface="Symbol"/>
              </a:rPr>
              <a:t>.</a:t>
            </a:r>
            <a:br>
              <a:rPr lang="nl-NL" sz="2200" dirty="0">
                <a:sym typeface="Symbol"/>
              </a:rPr>
            </a:b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3400" y="5334000"/>
                <a:ext cx="2895600" cy="47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=2−</m:t>
                      </m:r>
                      <m:rad>
                        <m:radPr>
                          <m:deg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2</m:t>
                          </m:r>
                        </m:e>
                      </m:ra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≈0.59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334000"/>
                <a:ext cx="2895600" cy="4708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33400" y="5777565"/>
                <a:ext cx="2895600" cy="47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=2+</m:t>
                      </m:r>
                      <m:rad>
                        <m:radPr>
                          <m:deg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2</m:t>
                          </m:r>
                        </m:e>
                      </m:ra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≈3.41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777565"/>
                <a:ext cx="2895600" cy="4708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Afbeelding 14">
            <a:extLst>
              <a:ext uri="{FF2B5EF4-FFF2-40B4-BE49-F238E27FC236}">
                <a16:creationId xmlns:a16="http://schemas.microsoft.com/office/drawing/2014/main" id="{0368D3A6-C1A4-4DDB-948D-6257A118A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469" y="2133600"/>
            <a:ext cx="5099063" cy="4053240"/>
          </a:xfrm>
          <a:prstGeom prst="rect">
            <a:avLst/>
          </a:prstGeom>
        </p:spPr>
      </p:pic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C5C50119-7524-4D25-8DAC-3947FE92EF8A}"/>
              </a:ext>
            </a:extLst>
          </p:cNvPr>
          <p:cNvCxnSpPr/>
          <p:nvPr/>
        </p:nvCxnSpPr>
        <p:spPr>
          <a:xfrm flipH="1">
            <a:off x="5334000" y="4038600"/>
            <a:ext cx="990600" cy="838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5D41F543-1D49-44D3-991F-4B60A4F71A2C}"/>
              </a:ext>
            </a:extLst>
          </p:cNvPr>
          <p:cNvCxnSpPr>
            <a:cxnSpLocks/>
          </p:cNvCxnSpPr>
          <p:nvPr/>
        </p:nvCxnSpPr>
        <p:spPr>
          <a:xfrm>
            <a:off x="7086600" y="3927475"/>
            <a:ext cx="381000" cy="949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555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685212" cy="4541838"/>
          </a:xfrm>
        </p:spPr>
        <p:txBody>
          <a:bodyPr/>
          <a:lstStyle/>
          <a:p>
            <a:r>
              <a:rPr lang="en-US" dirty="0"/>
              <a:t>Exercise 2:  Function to bracket a function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22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0" t="17149" r="58936" b="30910"/>
          <a:stretch/>
        </p:blipFill>
        <p:spPr bwMode="auto">
          <a:xfrm>
            <a:off x="914400" y="1502228"/>
            <a:ext cx="5376332" cy="497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910667" y="3733800"/>
            <a:ext cx="40809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>
                <a:sym typeface="Symbol"/>
              </a:rPr>
              <a:t>returns </a:t>
            </a:r>
            <a:r>
              <a:rPr lang="nl-NL" sz="2200" dirty="0" err="1">
                <a:sym typeface="Symbol"/>
              </a:rPr>
              <a:t>true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when</a:t>
            </a:r>
            <a:r>
              <a:rPr lang="nl-NL" sz="2200" dirty="0">
                <a:sym typeface="Symbol"/>
              </a:rPr>
              <a:t> root is found </a:t>
            </a:r>
            <a:r>
              <a:rPr lang="nl-NL" sz="2200" dirty="0" err="1">
                <a:sym typeface="Symbol"/>
              </a:rPr>
              <a:t>and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false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otherwise</a:t>
            </a:r>
            <a:endParaRPr lang="en-US" sz="2200" b="1" i="1" dirty="0"/>
          </a:p>
        </p:txBody>
      </p:sp>
      <p:sp>
        <p:nvSpPr>
          <p:cNvPr id="9" name="Rectangle 8"/>
          <p:cNvSpPr/>
          <p:nvPr/>
        </p:nvSpPr>
        <p:spPr>
          <a:xfrm>
            <a:off x="5334000" y="1922266"/>
            <a:ext cx="3200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>
                <a:sym typeface="Symbol"/>
              </a:rPr>
              <a:t>a </a:t>
            </a:r>
            <a:r>
              <a:rPr lang="nl-NL" sz="2200" dirty="0" err="1">
                <a:sym typeface="Symbol"/>
              </a:rPr>
              <a:t>function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to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expand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the</a:t>
            </a:r>
            <a:r>
              <a:rPr lang="nl-NL" sz="2200" dirty="0">
                <a:sym typeface="Symbol"/>
              </a:rPr>
              <a:t> </a:t>
            </a:r>
            <a:br>
              <a:rPr lang="nl-NL" sz="2200" dirty="0">
                <a:sym typeface="Symbol"/>
              </a:rPr>
            </a:br>
            <a:r>
              <a:rPr lang="nl-NL" sz="2200" dirty="0">
                <a:sym typeface="Symbol"/>
              </a:rPr>
              <a:t>interval (x</a:t>
            </a:r>
            <a:r>
              <a:rPr lang="nl-NL" sz="2200" baseline="-25000" dirty="0">
                <a:sym typeface="Symbol"/>
              </a:rPr>
              <a:t>1</a:t>
            </a:r>
            <a:r>
              <a:rPr lang="nl-NL" sz="2200" dirty="0">
                <a:sym typeface="Symbol"/>
              </a:rPr>
              <a:t>,x</a:t>
            </a:r>
            <a:r>
              <a:rPr lang="nl-NL" sz="2200" baseline="-25000" dirty="0">
                <a:sym typeface="Symbol"/>
              </a:rPr>
              <a:t>2</a:t>
            </a:r>
            <a:r>
              <a:rPr lang="nl-NL" sz="2200" dirty="0">
                <a:sym typeface="Symbol"/>
              </a:rPr>
              <a:t>) </a:t>
            </a:r>
            <a:r>
              <a:rPr lang="nl-NL" sz="2200" dirty="0" err="1">
                <a:sym typeface="Symbol"/>
              </a:rPr>
              <a:t>maximally</a:t>
            </a:r>
            <a:r>
              <a:rPr lang="nl-NL" sz="2200" dirty="0">
                <a:sym typeface="Symbol"/>
              </a:rPr>
              <a:t> 2</a:t>
            </a:r>
            <a:r>
              <a:rPr lang="nl-NL" sz="2200" baseline="30000" dirty="0">
                <a:sym typeface="Symbol"/>
              </a:rPr>
              <a:t>50</a:t>
            </a:r>
            <a:r>
              <a:rPr lang="nl-NL" sz="2200" dirty="0">
                <a:sym typeface="Symbol"/>
              </a:rPr>
              <a:t> ~ 10</a:t>
            </a:r>
            <a:r>
              <a:rPr lang="nl-NL" sz="2200" baseline="30000" dirty="0">
                <a:sym typeface="Symbol"/>
              </a:rPr>
              <a:t>15</a:t>
            </a:r>
            <a:r>
              <a:rPr lang="nl-NL" sz="2200" dirty="0">
                <a:sym typeface="Symbol"/>
              </a:rPr>
              <a:t>, </a:t>
            </a:r>
            <a:br>
              <a:rPr lang="nl-NL" sz="2200" dirty="0">
                <a:sym typeface="Symbol"/>
              </a:rPr>
            </a:br>
            <a:r>
              <a:rPr lang="nl-NL" sz="2200" dirty="0" err="1">
                <a:sym typeface="Symbol"/>
              </a:rPr>
              <a:t>untill</a:t>
            </a:r>
            <a:r>
              <a:rPr lang="nl-NL" sz="2200" dirty="0">
                <a:sym typeface="Symbol"/>
              </a:rPr>
              <a:t> a root is found</a:t>
            </a:r>
            <a:endParaRPr lang="en-US" sz="22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4910667" y="5029200"/>
            <a:ext cx="40809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>
                <a:sym typeface="Symbol"/>
              </a:rPr>
              <a:t>displays </a:t>
            </a:r>
            <a:r>
              <a:rPr lang="nl-NL" sz="2200" dirty="0" err="1">
                <a:sym typeface="Symbol"/>
              </a:rPr>
              <a:t>results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335365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685212" cy="4541838"/>
          </a:xfrm>
        </p:spPr>
        <p:txBody>
          <a:bodyPr/>
          <a:lstStyle/>
          <a:p>
            <a:r>
              <a:rPr lang="en-US" dirty="0"/>
              <a:t>Exercise 2:  Function to bracket a function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23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61482" b="45844"/>
          <a:stretch/>
        </p:blipFill>
        <p:spPr bwMode="auto">
          <a:xfrm>
            <a:off x="304800" y="1506416"/>
            <a:ext cx="8082118" cy="481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95800" y="1905000"/>
            <a:ext cx="4114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>
                <a:sym typeface="Symbol"/>
              </a:rPr>
              <a:t>a </a:t>
            </a:r>
            <a:r>
              <a:rPr lang="nl-NL" sz="2200" dirty="0" err="1">
                <a:sym typeface="Symbol"/>
              </a:rPr>
              <a:t>function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to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subdivide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the</a:t>
            </a:r>
            <a:r>
              <a:rPr lang="nl-NL" sz="2200" dirty="0">
                <a:sym typeface="Symbol"/>
              </a:rPr>
              <a:t> interval (x</a:t>
            </a:r>
            <a:r>
              <a:rPr lang="nl-NL" sz="2200" baseline="-25000" dirty="0">
                <a:sym typeface="Symbol"/>
              </a:rPr>
              <a:t>1</a:t>
            </a:r>
            <a:r>
              <a:rPr lang="nl-NL" sz="2200" dirty="0">
                <a:sym typeface="Symbol"/>
              </a:rPr>
              <a:t>,x</a:t>
            </a:r>
            <a:r>
              <a:rPr lang="nl-NL" sz="2200" baseline="-25000" dirty="0">
                <a:sym typeface="Symbol"/>
              </a:rPr>
              <a:t>2</a:t>
            </a:r>
            <a:r>
              <a:rPr lang="nl-NL" sz="2200" dirty="0">
                <a:sym typeface="Symbol"/>
              </a:rPr>
              <a:t>) in </a:t>
            </a:r>
            <a:r>
              <a:rPr lang="nl-NL" sz="2200" i="1" dirty="0">
                <a:sym typeface="Symbol"/>
              </a:rPr>
              <a:t>n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parts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and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examines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whether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there</a:t>
            </a:r>
            <a:r>
              <a:rPr lang="nl-NL" sz="2200" dirty="0">
                <a:sym typeface="Symbol"/>
              </a:rPr>
              <a:t> is at </a:t>
            </a:r>
            <a:r>
              <a:rPr lang="nl-NL" sz="2200" dirty="0" err="1">
                <a:sym typeface="Symbol"/>
              </a:rPr>
              <a:t>least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one</a:t>
            </a:r>
            <a:r>
              <a:rPr lang="nl-NL" sz="2200" dirty="0">
                <a:sym typeface="Symbol"/>
              </a:rPr>
              <a:t> root</a:t>
            </a:r>
            <a:endParaRPr lang="en-US" sz="22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4495800" y="3540204"/>
            <a:ext cx="4495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>
                <a:sym typeface="Symbol"/>
              </a:rPr>
              <a:t>Returns </a:t>
            </a:r>
            <a:r>
              <a:rPr lang="nl-NL" sz="2200" dirty="0" err="1">
                <a:sym typeface="Symbol"/>
              </a:rPr>
              <a:t>the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left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and</a:t>
            </a:r>
            <a:r>
              <a:rPr lang="nl-NL" sz="2200" dirty="0">
                <a:sym typeface="Symbol"/>
              </a:rPr>
              <a:t> right </a:t>
            </a:r>
            <a:r>
              <a:rPr lang="nl-NL" sz="2200" dirty="0" err="1">
                <a:sym typeface="Symbol"/>
              </a:rPr>
              <a:t>boundaries</a:t>
            </a:r>
            <a:r>
              <a:rPr lang="nl-NL" sz="2200" dirty="0">
                <a:sym typeface="Symbol"/>
              </a:rPr>
              <a:t> of </a:t>
            </a:r>
            <a:r>
              <a:rPr lang="nl-NL" sz="2200" dirty="0" err="1">
                <a:sym typeface="Symbol"/>
              </a:rPr>
              <a:t>the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intervals</a:t>
            </a:r>
            <a:r>
              <a:rPr lang="nl-NL" sz="2200" dirty="0">
                <a:sym typeface="Symbol"/>
              </a:rPr>
              <a:t> </a:t>
            </a:r>
            <a:br>
              <a:rPr lang="nl-NL" sz="2200" dirty="0">
                <a:sym typeface="Symbol"/>
              </a:rPr>
            </a:br>
            <a:r>
              <a:rPr lang="nl-NL" sz="2200" dirty="0">
                <a:sym typeface="Symbol"/>
              </a:rPr>
              <a:t>of </a:t>
            </a:r>
            <a:r>
              <a:rPr lang="nl-NL" sz="2200" dirty="0" err="1">
                <a:sym typeface="Symbol"/>
              </a:rPr>
              <a:t>the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roots</a:t>
            </a:r>
            <a:r>
              <a:rPr lang="nl-NL" sz="2200" dirty="0">
                <a:sym typeface="Symbol"/>
              </a:rPr>
              <a:t> in xb1, xb2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3726746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6172200" y="4461386"/>
            <a:ext cx="2590800" cy="12530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24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8456612" cy="4541838"/>
          </a:xfrm>
        </p:spPr>
        <p:txBody>
          <a:bodyPr/>
          <a:lstStyle/>
          <a:p>
            <a:r>
              <a:rPr lang="en-US" dirty="0"/>
              <a:t>Bisection algorithm:</a:t>
            </a:r>
            <a:br>
              <a:rPr lang="en-US" dirty="0"/>
            </a:br>
            <a:endParaRPr lang="en-US" sz="1050" dirty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>
                <a:sym typeface="Symbol"/>
              </a:rPr>
              <a:t>Over some interval it is known that the function will pass through zero, because the function changes sign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>
                <a:sym typeface="Symbol"/>
              </a:rPr>
              <a:t>Evaluate function value at the interval’s midpoint and </a:t>
            </a:r>
            <a:br>
              <a:rPr lang="en-US" b="0" dirty="0">
                <a:sym typeface="Symbol"/>
              </a:rPr>
            </a:br>
            <a:r>
              <a:rPr lang="en-US" b="0" dirty="0">
                <a:sym typeface="Symbol"/>
              </a:rPr>
              <a:t>examine its sign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>
                <a:sym typeface="Symbol"/>
              </a:rPr>
              <a:t>Use the midpoint to replace whichever limit has the same sign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943600" y="4502150"/>
            <a:ext cx="2971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>
                <a:sym typeface="Symbol"/>
              </a:rPr>
              <a:t>It </a:t>
            </a:r>
            <a:r>
              <a:rPr lang="nl-NL" sz="2200" dirty="0" err="1">
                <a:sym typeface="Symbol"/>
              </a:rPr>
              <a:t>cannot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fail</a:t>
            </a:r>
            <a:r>
              <a:rPr lang="nl-NL" sz="2200" dirty="0">
                <a:sym typeface="Symbol"/>
              </a:rPr>
              <a:t>, </a:t>
            </a:r>
            <a:br>
              <a:rPr lang="nl-NL" sz="2200" dirty="0">
                <a:sym typeface="Symbol"/>
              </a:rPr>
            </a:br>
            <a:r>
              <a:rPr lang="nl-NL" sz="2200" dirty="0">
                <a:sym typeface="Symbol"/>
              </a:rPr>
              <a:t>but </a:t>
            </a:r>
            <a:r>
              <a:rPr lang="nl-NL" sz="2200" dirty="0" err="1">
                <a:sym typeface="Symbol"/>
              </a:rPr>
              <a:t>relatively</a:t>
            </a:r>
            <a:r>
              <a:rPr lang="nl-NL" sz="2200" dirty="0">
                <a:sym typeface="Symbol"/>
              </a:rPr>
              <a:t> </a:t>
            </a:r>
            <a:br>
              <a:rPr lang="nl-NL" sz="2200" dirty="0">
                <a:sym typeface="Symbol"/>
              </a:rPr>
            </a:br>
            <a:r>
              <a:rPr lang="nl-NL" sz="2200" dirty="0">
                <a:sym typeface="Symbol"/>
              </a:rPr>
              <a:t>slow </a:t>
            </a:r>
            <a:r>
              <a:rPr lang="nl-NL" sz="2200" dirty="0" err="1">
                <a:sym typeface="Symbol"/>
              </a:rPr>
              <a:t>convergence</a:t>
            </a:r>
            <a:r>
              <a:rPr lang="nl-NL" sz="2200" dirty="0">
                <a:sym typeface="Symbol"/>
              </a:rPr>
              <a:t>!</a:t>
            </a:r>
            <a:endParaRPr lang="en-US" sz="2200" b="1" i="1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2801703" y="3886200"/>
            <a:ext cx="0" cy="22854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49103" y="5029200"/>
            <a:ext cx="449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1226903" y="4234495"/>
            <a:ext cx="3970866" cy="1676970"/>
          </a:xfrm>
          <a:custGeom>
            <a:avLst/>
            <a:gdLst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2201333 w 4436533"/>
              <a:gd name="connsiteY4" fmla="*/ 12361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1913466 w 4436533"/>
              <a:gd name="connsiteY4" fmla="*/ 11853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785533 w 4436533"/>
              <a:gd name="connsiteY5" fmla="*/ 14393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090334 w 4436533"/>
              <a:gd name="connsiteY6" fmla="*/ 304800 h 1762797"/>
              <a:gd name="connsiteX7" fmla="*/ 4436533 w 4436533"/>
              <a:gd name="connsiteY7" fmla="*/ 0 h 1762797"/>
              <a:gd name="connsiteX0" fmla="*/ 0 w 3970866"/>
              <a:gd name="connsiteY0" fmla="*/ 1298313 h 1511710"/>
              <a:gd name="connsiteX1" fmla="*/ 550334 w 3970866"/>
              <a:gd name="connsiteY1" fmla="*/ 1509980 h 1511710"/>
              <a:gd name="connsiteX2" fmla="*/ 1058333 w 3970866"/>
              <a:gd name="connsiteY2" fmla="*/ 1196713 h 1511710"/>
              <a:gd name="connsiteX3" fmla="*/ 1405467 w 3970866"/>
              <a:gd name="connsiteY3" fmla="*/ 959646 h 1511710"/>
              <a:gd name="connsiteX4" fmla="*/ 1761066 w 3970866"/>
              <a:gd name="connsiteY4" fmla="*/ 917313 h 1511710"/>
              <a:gd name="connsiteX5" fmla="*/ 2353733 w 3970866"/>
              <a:gd name="connsiteY5" fmla="*/ 1239046 h 1511710"/>
              <a:gd name="connsiteX6" fmla="*/ 3090334 w 3970866"/>
              <a:gd name="connsiteY6" fmla="*/ 53713 h 1511710"/>
              <a:gd name="connsiteX7" fmla="*/ 3970866 w 3970866"/>
              <a:gd name="connsiteY7" fmla="*/ 62180 h 1511710"/>
              <a:gd name="connsiteX0" fmla="*/ 0 w 3970866"/>
              <a:gd name="connsiteY0" fmla="*/ 1470509 h 1683906"/>
              <a:gd name="connsiteX1" fmla="*/ 550334 w 3970866"/>
              <a:gd name="connsiteY1" fmla="*/ 1682176 h 1683906"/>
              <a:gd name="connsiteX2" fmla="*/ 1058333 w 3970866"/>
              <a:gd name="connsiteY2" fmla="*/ 1368909 h 1683906"/>
              <a:gd name="connsiteX3" fmla="*/ 1405467 w 3970866"/>
              <a:gd name="connsiteY3" fmla="*/ 1131842 h 1683906"/>
              <a:gd name="connsiteX4" fmla="*/ 1761066 w 3970866"/>
              <a:gd name="connsiteY4" fmla="*/ 1089509 h 1683906"/>
              <a:gd name="connsiteX5" fmla="*/ 2353733 w 3970866"/>
              <a:gd name="connsiteY5" fmla="*/ 1411242 h 1683906"/>
              <a:gd name="connsiteX6" fmla="*/ 2988734 w 3970866"/>
              <a:gd name="connsiteY6" fmla="*/ 39642 h 1683906"/>
              <a:gd name="connsiteX7" fmla="*/ 3970866 w 3970866"/>
              <a:gd name="connsiteY7" fmla="*/ 234376 h 1683906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1761066 w 3970866"/>
              <a:gd name="connsiteY4" fmla="*/ 1082573 h 1676970"/>
              <a:gd name="connsiteX5" fmla="*/ 2260600 w 3970866"/>
              <a:gd name="connsiteY5" fmla="*/ 1268839 h 1676970"/>
              <a:gd name="connsiteX6" fmla="*/ 2988734 w 3970866"/>
              <a:gd name="connsiteY6" fmla="*/ 32706 h 1676970"/>
              <a:gd name="connsiteX7" fmla="*/ 3970866 w 3970866"/>
              <a:gd name="connsiteY7" fmla="*/ 227440 h 167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0866" h="1676970">
                <a:moveTo>
                  <a:pt x="0" y="1463573"/>
                </a:moveTo>
                <a:cubicBezTo>
                  <a:pt x="233539" y="1582106"/>
                  <a:pt x="373945" y="1692173"/>
                  <a:pt x="550334" y="1675240"/>
                </a:cubicBezTo>
                <a:cubicBezTo>
                  <a:pt x="726723" y="1658307"/>
                  <a:pt x="915811" y="1453695"/>
                  <a:pt x="1058333" y="1361973"/>
                </a:cubicBezTo>
                <a:cubicBezTo>
                  <a:pt x="1200855" y="1270251"/>
                  <a:pt x="1288345" y="1171473"/>
                  <a:pt x="1405467" y="1124906"/>
                </a:cubicBezTo>
                <a:cubicBezTo>
                  <a:pt x="1522589" y="1078339"/>
                  <a:pt x="1618544" y="1058584"/>
                  <a:pt x="1761066" y="1082573"/>
                </a:cubicBezTo>
                <a:cubicBezTo>
                  <a:pt x="1903588" y="1106562"/>
                  <a:pt x="2055989" y="1443817"/>
                  <a:pt x="2260600" y="1268839"/>
                </a:cubicBezTo>
                <a:cubicBezTo>
                  <a:pt x="2465211" y="1093861"/>
                  <a:pt x="2703690" y="206272"/>
                  <a:pt x="2988734" y="32706"/>
                </a:cubicBezTo>
                <a:cubicBezTo>
                  <a:pt x="3273778" y="-140860"/>
                  <a:pt x="3787422" y="443340"/>
                  <a:pt x="3970866" y="22744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197769" y="4216885"/>
            <a:ext cx="5934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/>
              <a:t>f</a:t>
            </a:r>
            <a:r>
              <a:rPr lang="nl-NL" sz="2200" dirty="0"/>
              <a:t>(</a:t>
            </a:r>
            <a:r>
              <a:rPr lang="nl-NL" sz="2200" i="1" dirty="0"/>
              <a:t>x</a:t>
            </a:r>
            <a:r>
              <a:rPr lang="nl-NL" sz="2200" dirty="0"/>
              <a:t>)</a:t>
            </a:r>
            <a:endParaRPr lang="en-US" sz="2200" b="1" i="1" dirty="0"/>
          </a:p>
        </p:txBody>
      </p:sp>
      <p:sp>
        <p:nvSpPr>
          <p:cNvPr id="34" name="Rectangle 33"/>
          <p:cNvSpPr/>
          <p:nvPr/>
        </p:nvSpPr>
        <p:spPr>
          <a:xfrm>
            <a:off x="4688222" y="4979313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/>
              <a:t>b</a:t>
            </a:r>
            <a:endParaRPr lang="en-US" sz="2200" b="1" i="1" dirty="0"/>
          </a:p>
        </p:txBody>
      </p:sp>
      <p:sp>
        <p:nvSpPr>
          <p:cNvPr id="35" name="Rectangle 34"/>
          <p:cNvSpPr/>
          <p:nvPr/>
        </p:nvSpPr>
        <p:spPr>
          <a:xfrm>
            <a:off x="1734903" y="4953000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/>
              <a:t>a</a:t>
            </a:r>
            <a:endParaRPr lang="en-US" sz="2200" b="1" i="1" dirty="0"/>
          </a:p>
        </p:txBody>
      </p:sp>
      <p:grpSp>
        <p:nvGrpSpPr>
          <p:cNvPr id="59" name="Group 58"/>
          <p:cNvGrpSpPr/>
          <p:nvPr/>
        </p:nvGrpSpPr>
        <p:grpSpPr>
          <a:xfrm>
            <a:off x="1894223" y="5029200"/>
            <a:ext cx="312906" cy="1142430"/>
            <a:chOff x="3657600" y="5182170"/>
            <a:chExt cx="312906" cy="114243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3803080" y="5182170"/>
              <a:ext cx="0" cy="762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3657600" y="59552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/>
                <a:t>1</a:t>
              </a:r>
              <a:endParaRPr lang="en-US" b="1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3751995" y="5900467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42023" y="5037916"/>
            <a:ext cx="312907" cy="864871"/>
            <a:chOff x="5105400" y="5190886"/>
            <a:chExt cx="312907" cy="864871"/>
          </a:xfrm>
        </p:grpSpPr>
        <p:sp>
          <p:nvSpPr>
            <p:cNvPr id="37" name="Rectangle 36"/>
            <p:cNvSpPr/>
            <p:nvPr/>
          </p:nvSpPr>
          <p:spPr>
            <a:xfrm>
              <a:off x="5105400" y="5686425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/>
                <a:t>3</a:t>
              </a:r>
              <a:endParaRPr lang="en-US" b="1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209320" y="5631880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>
              <a:off x="5243196" y="5190886"/>
              <a:ext cx="6920" cy="465418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4713623" y="4025443"/>
            <a:ext cx="312907" cy="998425"/>
            <a:chOff x="6477000" y="4178413"/>
            <a:chExt cx="312907" cy="99842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6625932" y="4572000"/>
              <a:ext cx="8231" cy="604838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477000" y="4178413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/>
                <a:t>2</a:t>
              </a:r>
              <a:endParaRPr lang="en-US" b="1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6584372" y="453866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80210" y="3897298"/>
            <a:ext cx="312907" cy="1131617"/>
            <a:chOff x="5843587" y="4050268"/>
            <a:chExt cx="312907" cy="1131617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989067" y="4419600"/>
              <a:ext cx="0" cy="762285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5843587" y="4050268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/>
                <a:t>4</a:t>
              </a:r>
              <a:endParaRPr lang="en-US" b="1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5947507" y="4378040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714916" y="4427252"/>
            <a:ext cx="312907" cy="610664"/>
            <a:chOff x="5478293" y="4580222"/>
            <a:chExt cx="312907" cy="610664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638800" y="4953000"/>
              <a:ext cx="0" cy="237886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5478293" y="4580222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5586266" y="4907994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579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042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 3: 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Write a function in Excel to find a root of a function using the bisection method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/>
              <a:t>Assume that an initial bracketing interval (x</a:t>
            </a:r>
            <a:r>
              <a:rPr lang="en-US" b="0" baseline="-25000" dirty="0"/>
              <a:t>1</a:t>
            </a:r>
            <a:r>
              <a:rPr lang="en-US" b="0" dirty="0"/>
              <a:t>, x</a:t>
            </a:r>
            <a:r>
              <a:rPr lang="en-US" b="0" baseline="-25000" dirty="0"/>
              <a:t>2</a:t>
            </a:r>
            <a:r>
              <a:rPr lang="en-US" b="0" dirty="0"/>
              <a:t>) is provided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/>
              <a:t>Also the required tolerance is specified (which tolerance?)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/>
              <a:t>Also output the required number of iterations</a:t>
            </a:r>
            <a:br>
              <a:rPr lang="en-US" b="0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Do the same in MATLAB</a:t>
            </a:r>
            <a:endParaRPr lang="en-US" b="0" dirty="0"/>
          </a:p>
          <a:p>
            <a:pPr lvl="1">
              <a:buFont typeface="Wingdings" panose="05000000000000000000" pitchFamily="2" charset="2"/>
              <a:buChar char="§"/>
            </a:pPr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25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6379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26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Exercise 3:  Bisection method in Excel</a:t>
            </a:r>
          </a:p>
          <a:p>
            <a:endParaRPr lang="en-US" kern="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6015724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76200" y="2396550"/>
            <a:ext cx="3200400" cy="513322"/>
            <a:chOff x="76200" y="2396550"/>
            <a:chExt cx="3200400" cy="513322"/>
          </a:xfrm>
        </p:grpSpPr>
        <p:sp>
          <p:nvSpPr>
            <p:cNvPr id="19" name="Rectangle 18"/>
            <p:cNvSpPr/>
            <p:nvPr/>
          </p:nvSpPr>
          <p:spPr>
            <a:xfrm>
              <a:off x="304800" y="2396550"/>
              <a:ext cx="2743200" cy="5133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6200" y="2438400"/>
              <a:ext cx="32004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2000" dirty="0">
                  <a:sym typeface="Symbol"/>
                </a:rPr>
                <a:t>=IF(f1*</a:t>
              </a:r>
              <a:r>
                <a:rPr lang="nl-NL" sz="2000" dirty="0" err="1">
                  <a:sym typeface="Symbol"/>
                </a:rPr>
                <a:t>fmid</a:t>
              </a:r>
              <a:r>
                <a:rPr lang="nl-NL" sz="2000" dirty="0">
                  <a:sym typeface="Symbol"/>
                </a:rPr>
                <a:t>&lt;0;x1;xmid)</a:t>
              </a:r>
              <a:endParaRPr lang="en-US" sz="2000" b="1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505200" y="2362200"/>
            <a:ext cx="3200400" cy="513322"/>
            <a:chOff x="304800" y="3067594"/>
            <a:chExt cx="3200400" cy="513322"/>
          </a:xfrm>
        </p:grpSpPr>
        <p:sp>
          <p:nvSpPr>
            <p:cNvPr id="24" name="Rectangle 23"/>
            <p:cNvSpPr/>
            <p:nvPr/>
          </p:nvSpPr>
          <p:spPr>
            <a:xfrm>
              <a:off x="533400" y="3067594"/>
              <a:ext cx="2743200" cy="5133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4800" y="3124200"/>
              <a:ext cx="32004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2000" dirty="0">
                  <a:sym typeface="Symbol"/>
                </a:rPr>
                <a:t>=IF(f2*</a:t>
              </a:r>
              <a:r>
                <a:rPr lang="nl-NL" sz="2000" dirty="0" err="1">
                  <a:sym typeface="Symbol"/>
                </a:rPr>
                <a:t>fmid</a:t>
              </a:r>
              <a:r>
                <a:rPr lang="nl-NL" sz="2000" dirty="0">
                  <a:sym typeface="Symbol"/>
                </a:rPr>
                <a:t>&lt;0;x2;xmid)</a:t>
              </a:r>
              <a:endParaRPr lang="en-US" sz="2000" b="1" i="1" dirty="0"/>
            </a:p>
          </p:txBody>
        </p:sp>
      </p:grpSp>
      <p:sp>
        <p:nvSpPr>
          <p:cNvPr id="9" name="Right Arrow 8"/>
          <p:cNvSpPr/>
          <p:nvPr/>
        </p:nvSpPr>
        <p:spPr>
          <a:xfrm rot="20529803">
            <a:off x="1681427" y="2018040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1851548">
            <a:off x="3205661" y="2048258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22391" y="2992682"/>
            <a:ext cx="3200400" cy="817318"/>
            <a:chOff x="4876800" y="2107360"/>
            <a:chExt cx="3200400" cy="817318"/>
          </a:xfrm>
        </p:grpSpPr>
        <p:grpSp>
          <p:nvGrpSpPr>
            <p:cNvPr id="27" name="Group 26"/>
            <p:cNvGrpSpPr/>
            <p:nvPr/>
          </p:nvGrpSpPr>
          <p:grpSpPr>
            <a:xfrm>
              <a:off x="4876800" y="2107360"/>
              <a:ext cx="3200400" cy="817318"/>
              <a:chOff x="4876800" y="2107360"/>
              <a:chExt cx="3200400" cy="817318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4876800" y="2107360"/>
                <a:ext cx="2387600" cy="81731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876800" y="2124458"/>
                <a:ext cx="3200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l-NL" sz="2000" dirty="0" err="1">
                    <a:sym typeface="Symbol"/>
                  </a:rPr>
                  <a:t>xmid</a:t>
                </a:r>
                <a:r>
                  <a:rPr lang="nl-NL" sz="2000" dirty="0">
                    <a:sym typeface="Symbol"/>
                  </a:rPr>
                  <a:t> = 0.5*(x1 + x2)</a:t>
                </a:r>
                <a:endParaRPr lang="en-US" sz="2000" b="1" i="1" dirty="0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4953000" y="2514600"/>
              <a:ext cx="1981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2000" dirty="0" err="1">
                  <a:sym typeface="Symbol"/>
                </a:rPr>
                <a:t>fmid</a:t>
              </a:r>
              <a:r>
                <a:rPr lang="nl-NL" sz="2000" dirty="0">
                  <a:sym typeface="Symbol"/>
                </a:rPr>
                <a:t> = f(</a:t>
              </a:r>
              <a:r>
                <a:rPr lang="nl-NL" sz="2000" dirty="0" err="1">
                  <a:sym typeface="Symbol"/>
                </a:rPr>
                <a:t>xmid</a:t>
              </a:r>
              <a:r>
                <a:rPr lang="nl-NL" sz="2000" dirty="0">
                  <a:sym typeface="Symbol"/>
                </a:rPr>
                <a:t>)</a:t>
              </a:r>
              <a:endParaRPr lang="en-US" sz="2000" b="1" i="1" dirty="0"/>
            </a:p>
          </p:txBody>
        </p:sp>
      </p:grpSp>
      <p:sp>
        <p:nvSpPr>
          <p:cNvPr id="31" name="Right Arrow 30"/>
          <p:cNvSpPr/>
          <p:nvPr/>
        </p:nvSpPr>
        <p:spPr>
          <a:xfrm rot="16200000">
            <a:off x="4931991" y="2361716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6200000">
            <a:off x="5334000" y="2361716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27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Exercise 3:  Bisection method in MATLAB</a:t>
            </a:r>
          </a:p>
          <a:p>
            <a:endParaRPr lang="en-US" kern="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" t="16534" r="55582" b="45068"/>
          <a:stretch/>
        </p:blipFill>
        <p:spPr bwMode="auto">
          <a:xfrm>
            <a:off x="126434" y="1576873"/>
            <a:ext cx="8788966" cy="4442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78933" y="6000690"/>
            <a:ext cx="60028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nl-NL" sz="2000" dirty="0" err="1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bisection</a:t>
            </a:r>
            <a:r>
              <a:rPr lang="nl-NL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(@(x) x^2-4*x+2,0,2,1e-7,1e-7);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95800" y="4702314"/>
            <a:ext cx="45172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>
                <a:sym typeface="Symbol"/>
              </a:rPr>
              <a:t>Root found in 25 </a:t>
            </a:r>
            <a:r>
              <a:rPr lang="nl-NL" sz="2000" dirty="0" err="1">
                <a:sym typeface="Symbol"/>
              </a:rPr>
              <a:t>iterations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required</a:t>
            </a:r>
            <a:r>
              <a:rPr lang="nl-NL" sz="2000" dirty="0">
                <a:sym typeface="Symbol"/>
              </a:rPr>
              <a:t>. </a:t>
            </a:r>
            <a:br>
              <a:rPr lang="nl-NL" sz="2000" dirty="0">
                <a:sym typeface="Symbol"/>
              </a:rPr>
            </a:br>
            <a:r>
              <a:rPr lang="nl-NL" sz="2000" dirty="0" err="1">
                <a:sym typeface="Symbol"/>
              </a:rPr>
              <a:t>Can</a:t>
            </a:r>
            <a:r>
              <a:rPr lang="nl-NL" sz="2000" dirty="0">
                <a:sym typeface="Symbol"/>
              </a:rPr>
              <a:t> we do </a:t>
            </a:r>
            <a:r>
              <a:rPr lang="nl-NL" sz="2000" dirty="0" err="1">
                <a:sym typeface="Symbol"/>
              </a:rPr>
              <a:t>better</a:t>
            </a:r>
            <a:r>
              <a:rPr lang="nl-NL" sz="2000" dirty="0">
                <a:sym typeface="Symbol"/>
              </a:rPr>
              <a:t>?</a:t>
            </a:r>
            <a:endParaRPr lang="en-US" sz="2000" b="1" i="1" dirty="0"/>
          </a:p>
        </p:txBody>
      </p:sp>
      <p:sp>
        <p:nvSpPr>
          <p:cNvPr id="13" name="Rectangle 12"/>
          <p:cNvSpPr/>
          <p:nvPr/>
        </p:nvSpPr>
        <p:spPr>
          <a:xfrm>
            <a:off x="5638800" y="2429470"/>
            <a:ext cx="320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>
                <a:sym typeface="Symbol"/>
              </a:rPr>
              <a:t>Note1: We have </a:t>
            </a:r>
            <a:r>
              <a:rPr lang="nl-NL" dirty="0" err="1">
                <a:sym typeface="Symbol"/>
              </a:rPr>
              <a:t>used</a:t>
            </a:r>
            <a:r>
              <a:rPr lang="nl-NL" dirty="0">
                <a:sym typeface="Symbol"/>
              </a:rPr>
              <a:t> a </a:t>
            </a:r>
            <a:r>
              <a:rPr lang="nl-NL" dirty="0" err="1">
                <a:sym typeface="Symbol"/>
              </a:rPr>
              <a:t>criterion</a:t>
            </a:r>
            <a:r>
              <a:rPr lang="nl-NL" dirty="0">
                <a:sym typeface="Symbol"/>
              </a:rPr>
              <a:t> </a:t>
            </a:r>
            <a:r>
              <a:rPr lang="nl-NL" dirty="0" err="1">
                <a:sym typeface="Symbol"/>
              </a:rPr>
              <a:t>for</a:t>
            </a:r>
            <a:r>
              <a:rPr lang="nl-NL" dirty="0">
                <a:sym typeface="Symbol"/>
              </a:rPr>
              <a:t> </a:t>
            </a:r>
            <a:r>
              <a:rPr lang="nl-NL" dirty="0" err="1">
                <a:sym typeface="Symbol"/>
              </a:rPr>
              <a:t>the</a:t>
            </a:r>
            <a:r>
              <a:rPr lang="nl-NL" dirty="0">
                <a:sym typeface="Symbol"/>
              </a:rPr>
              <a:t> </a:t>
            </a:r>
            <a:r>
              <a:rPr lang="nl-NL" dirty="0" err="1">
                <a:sym typeface="Symbol"/>
              </a:rPr>
              <a:t>function</a:t>
            </a:r>
            <a:r>
              <a:rPr lang="nl-NL" dirty="0">
                <a:sym typeface="Symbol"/>
              </a:rPr>
              <a:t> </a:t>
            </a:r>
            <a:r>
              <a:rPr lang="nl-NL" dirty="0" err="1">
                <a:sym typeface="Symbol"/>
              </a:rPr>
              <a:t>value</a:t>
            </a:r>
            <a:r>
              <a:rPr lang="nl-NL" dirty="0">
                <a:sym typeface="Symbol"/>
              </a:rPr>
              <a:t> </a:t>
            </a:r>
            <a:r>
              <a:rPr lang="nl-NL" dirty="0" err="1">
                <a:sym typeface="Symbol"/>
              </a:rPr>
              <a:t>and</a:t>
            </a:r>
            <a:r>
              <a:rPr lang="nl-NL" dirty="0">
                <a:sym typeface="Symbol"/>
              </a:rPr>
              <a:t> </a:t>
            </a:r>
            <a:r>
              <a:rPr lang="nl-NL" dirty="0" err="1">
                <a:sym typeface="Symbol"/>
              </a:rPr>
              <a:t>the</a:t>
            </a:r>
            <a:r>
              <a:rPr lang="nl-NL" dirty="0">
                <a:sym typeface="Symbol"/>
              </a:rPr>
              <a:t> step </a:t>
            </a:r>
            <a:r>
              <a:rPr lang="nl-NL" dirty="0" err="1">
                <a:sym typeface="Symbol"/>
              </a:rPr>
              <a:t>size</a:t>
            </a:r>
            <a:r>
              <a:rPr lang="nl-NL" dirty="0">
                <a:sym typeface="Symbol"/>
              </a:rPr>
              <a:t>!</a:t>
            </a:r>
            <a:endParaRPr lang="en-US" b="1" i="1" dirty="0"/>
          </a:p>
        </p:txBody>
      </p:sp>
      <p:sp>
        <p:nvSpPr>
          <p:cNvPr id="14" name="Rectangle 13"/>
          <p:cNvSpPr/>
          <p:nvPr/>
        </p:nvSpPr>
        <p:spPr>
          <a:xfrm>
            <a:off x="3962400" y="3505200"/>
            <a:ext cx="50757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>
                <a:sym typeface="Symbol"/>
              </a:rPr>
              <a:t>Note2: </a:t>
            </a:r>
            <a:r>
              <a:rPr lang="nl-NL" dirty="0" err="1">
                <a:sym typeface="Symbol"/>
              </a:rPr>
              <a:t>usually</a:t>
            </a:r>
            <a:r>
              <a:rPr lang="nl-NL" dirty="0">
                <a:sym typeface="Symbol"/>
              </a:rPr>
              <a:t> </a:t>
            </a:r>
            <a:r>
              <a:rPr lang="nl-NL" dirty="0" err="1">
                <a:sym typeface="Symbol"/>
              </a:rPr>
              <a:t>while</a:t>
            </a:r>
            <a:r>
              <a:rPr lang="nl-NL" dirty="0">
                <a:sym typeface="Symbol"/>
              </a:rPr>
              <a:t> loop </a:t>
            </a:r>
            <a:r>
              <a:rPr lang="nl-NL" dirty="0" err="1">
                <a:sym typeface="Symbol"/>
              </a:rPr>
              <a:t>needs</a:t>
            </a:r>
            <a:r>
              <a:rPr lang="nl-NL" dirty="0">
                <a:sym typeface="Symbol"/>
              </a:rPr>
              <a:t> </a:t>
            </a:r>
            <a:r>
              <a:rPr lang="nl-NL" dirty="0" err="1">
                <a:sym typeface="Symbol"/>
              </a:rPr>
              <a:t>protection</a:t>
            </a:r>
            <a:r>
              <a:rPr lang="nl-NL" dirty="0">
                <a:sym typeface="Symbol"/>
              </a:rPr>
              <a:t> </a:t>
            </a:r>
            <a:br>
              <a:rPr lang="nl-NL" dirty="0">
                <a:sym typeface="Symbol"/>
              </a:rPr>
            </a:br>
            <a:r>
              <a:rPr lang="nl-NL" dirty="0" err="1">
                <a:sym typeface="Symbol"/>
              </a:rPr>
              <a:t>for</a:t>
            </a:r>
            <a:r>
              <a:rPr lang="nl-NL" dirty="0">
                <a:sym typeface="Symbol"/>
              </a:rPr>
              <a:t> maximum </a:t>
            </a:r>
            <a:r>
              <a:rPr lang="nl-NL" dirty="0" err="1">
                <a:sym typeface="Symbol"/>
              </a:rPr>
              <a:t>number</a:t>
            </a:r>
            <a:r>
              <a:rPr lang="nl-NL" dirty="0">
                <a:sym typeface="Symbol"/>
              </a:rPr>
              <a:t> of </a:t>
            </a:r>
            <a:r>
              <a:rPr lang="nl-NL" dirty="0" err="1">
                <a:sym typeface="Symbol"/>
              </a:rPr>
              <a:t>iterations</a:t>
            </a:r>
            <a:r>
              <a:rPr lang="nl-NL" dirty="0">
                <a:sym typeface="Symbol"/>
              </a:rPr>
              <a:t> </a:t>
            </a:r>
            <a:br>
              <a:rPr lang="nl-NL" dirty="0">
                <a:sym typeface="Symbol"/>
              </a:rPr>
            </a:br>
            <a:r>
              <a:rPr lang="nl-NL" dirty="0">
                <a:sym typeface="Symbol"/>
              </a:rPr>
              <a:t>(but </a:t>
            </a:r>
            <a:r>
              <a:rPr lang="nl-NL" dirty="0" err="1">
                <a:sym typeface="Symbol"/>
              </a:rPr>
              <a:t>here</a:t>
            </a:r>
            <a:r>
              <a:rPr lang="nl-NL" dirty="0">
                <a:sym typeface="Symbol"/>
              </a:rPr>
              <a:t> </a:t>
            </a:r>
            <a:r>
              <a:rPr lang="nl-NL" dirty="0" err="1">
                <a:sym typeface="Symbol"/>
              </a:rPr>
              <a:t>bisection</a:t>
            </a:r>
            <a:r>
              <a:rPr lang="nl-NL" dirty="0">
                <a:sym typeface="Symbol"/>
              </a:rPr>
              <a:t> is </a:t>
            </a:r>
            <a:r>
              <a:rPr lang="nl-NL" dirty="0" err="1">
                <a:sym typeface="Symbol"/>
              </a:rPr>
              <a:t>sure</a:t>
            </a:r>
            <a:r>
              <a:rPr lang="nl-NL" dirty="0">
                <a:sym typeface="Symbol"/>
              </a:rPr>
              <a:t> </a:t>
            </a:r>
            <a:r>
              <a:rPr lang="nl-NL" dirty="0" err="1">
                <a:sym typeface="Symbol"/>
              </a:rPr>
              <a:t>to</a:t>
            </a:r>
            <a:r>
              <a:rPr lang="nl-NL" dirty="0">
                <a:sym typeface="Symbol"/>
              </a:rPr>
              <a:t> </a:t>
            </a:r>
            <a:r>
              <a:rPr lang="nl-NL" dirty="0" err="1">
                <a:sym typeface="Symbol"/>
              </a:rPr>
              <a:t>convergence</a:t>
            </a:r>
            <a:r>
              <a:rPr lang="nl-NL" dirty="0">
                <a:sym typeface="Symbol"/>
              </a:rPr>
              <a:t>…) 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780025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352800" y="2318965"/>
            <a:ext cx="1638300" cy="8052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28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7993062" cy="1905000"/>
          </a:xfrm>
        </p:spPr>
        <p:txBody>
          <a:bodyPr/>
          <a:lstStyle/>
          <a:p>
            <a:r>
              <a:rPr lang="en-US" dirty="0"/>
              <a:t>Required number of iterations?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After each iteration the interval bounds containing the root decrease by a factor of 2:</a:t>
            </a:r>
            <a:br>
              <a:rPr lang="en-US" b="0" dirty="0"/>
            </a:br>
            <a:endParaRPr lang="en-US" b="0" dirty="0"/>
          </a:p>
          <a:p>
            <a:pPr marL="269875" lvl="1" indent="0">
              <a:buClr>
                <a:schemeClr val="accent1"/>
              </a:buClr>
              <a:buNone/>
            </a:pPr>
            <a:br>
              <a:rPr lang="en-US" b="0" dirty="0"/>
            </a:br>
            <a:endParaRPr lang="en-US" b="0" dirty="0"/>
          </a:p>
          <a:p>
            <a:pPr marL="269875" lvl="1" indent="0">
              <a:buClr>
                <a:schemeClr val="accent1"/>
              </a:buClr>
              <a:buNone/>
            </a:pPr>
            <a:br>
              <a:rPr lang="en-US" b="0" dirty="0"/>
            </a:br>
            <a:endParaRPr lang="en-US" sz="1000" b="0" dirty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Order of convergence = 1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>
              <a:sym typeface="Symbol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>
              <a:sym typeface="Symbol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Must succeed:</a:t>
            </a:r>
          </a:p>
          <a:p>
            <a:pPr lvl="2">
              <a:buClrTx/>
            </a:pPr>
            <a:r>
              <a:rPr lang="en-US" b="0" dirty="0"/>
              <a:t>More than root </a:t>
            </a:r>
            <a:r>
              <a:rPr lang="en-US" b="0" dirty="0">
                <a:sym typeface="Symbol"/>
              </a:rPr>
              <a:t> bisection will find one of them</a:t>
            </a:r>
          </a:p>
          <a:p>
            <a:pPr lvl="2">
              <a:buClrTx/>
            </a:pPr>
            <a:r>
              <a:rPr lang="en-US" b="0" dirty="0">
                <a:sym typeface="Symbol"/>
              </a:rPr>
              <a:t>No root, but singularity  bisection will find singularity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66800" y="2286000"/>
                <a:ext cx="3276600" cy="72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286000"/>
                <a:ext cx="3276600" cy="7261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2362200" y="2514600"/>
            <a:ext cx="1295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>
                <a:sym typeface="Symbol"/>
              </a:rPr>
              <a:t>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352800" y="2375700"/>
                <a:ext cx="1828800" cy="672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/>
                                  <a:ea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𝑡𝑜𝑙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375700"/>
                <a:ext cx="1828800" cy="6723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334000" y="2294806"/>
                <a:ext cx="32766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2200" b="0" i="0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2294806"/>
                <a:ext cx="3276600" cy="430887"/>
              </a:xfrm>
              <a:prstGeom prst="rect">
                <a:avLst/>
              </a:prstGeom>
              <a:blipFill rotWithShape="1">
                <a:blip r:embed="rId5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34000" y="2667000"/>
                <a:ext cx="32766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𝑡𝑜𝑙</m:t>
                    </m:r>
                    <m:r>
                      <a:rPr lang="en-US" sz="2200" b="0" i="0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2667000"/>
                <a:ext cx="3276600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5782732" y="2343090"/>
            <a:ext cx="33612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 err="1">
                <a:sym typeface="Symbol"/>
              </a:rPr>
              <a:t>initial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bracketing</a:t>
            </a:r>
            <a:r>
              <a:rPr lang="nl-NL" sz="2000" dirty="0">
                <a:sym typeface="Symbol"/>
              </a:rPr>
              <a:t> interval</a:t>
            </a:r>
            <a:endParaRPr lang="en-US" sz="2000" b="1" i="1" dirty="0"/>
          </a:p>
        </p:txBody>
      </p:sp>
      <p:sp>
        <p:nvSpPr>
          <p:cNvPr id="20" name="Rectangle 19"/>
          <p:cNvSpPr/>
          <p:nvPr/>
        </p:nvSpPr>
        <p:spPr>
          <a:xfrm>
            <a:off x="6053665" y="2692400"/>
            <a:ext cx="33612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>
                <a:sym typeface="Symbol"/>
              </a:rPr>
              <a:t>desired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tolerance</a:t>
            </a:r>
            <a:endParaRPr lang="en-US" sz="2000" b="1" i="1" dirty="0"/>
          </a:p>
        </p:txBody>
      </p:sp>
      <p:sp>
        <p:nvSpPr>
          <p:cNvPr id="22" name="Rectangle 21"/>
          <p:cNvSpPr/>
          <p:nvPr/>
        </p:nvSpPr>
        <p:spPr>
          <a:xfrm>
            <a:off x="3505200" y="4267200"/>
            <a:ext cx="3352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>
                <a:sym typeface="Symbol"/>
              </a:rPr>
              <a:t>m</a:t>
            </a:r>
            <a:r>
              <a:rPr lang="nl-NL" sz="2000" dirty="0">
                <a:sym typeface="Symbol"/>
              </a:rPr>
              <a:t> = 1: </a:t>
            </a:r>
            <a:r>
              <a:rPr lang="nl-NL" sz="2000" dirty="0" err="1">
                <a:sym typeface="Symbol"/>
              </a:rPr>
              <a:t>linear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convergence</a:t>
            </a:r>
            <a:endParaRPr lang="en-US" sz="2000" b="1" i="1" baseline="30000" dirty="0"/>
          </a:p>
        </p:txBody>
      </p:sp>
      <p:sp>
        <p:nvSpPr>
          <p:cNvPr id="23" name="Rectangle 22"/>
          <p:cNvSpPr/>
          <p:nvPr/>
        </p:nvSpPr>
        <p:spPr>
          <a:xfrm>
            <a:off x="1066800" y="3429000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ym typeface="Symbol"/>
              </a:rPr>
              <a:t>(Mind machine </a:t>
            </a:r>
            <a:r>
              <a:rPr lang="nl-NL" sz="2000" dirty="0" err="1">
                <a:sym typeface="Symbol"/>
              </a:rPr>
              <a:t>accuracy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when</a:t>
            </a:r>
            <a:r>
              <a:rPr lang="nl-NL" sz="2000" dirty="0">
                <a:sym typeface="Symbol"/>
              </a:rPr>
              <a:t> setting </a:t>
            </a:r>
            <a:r>
              <a:rPr lang="nl-NL" sz="2000" dirty="0" err="1">
                <a:sym typeface="Symbol"/>
              </a:rPr>
              <a:t>tolerance</a:t>
            </a:r>
            <a:r>
              <a:rPr lang="nl-NL" sz="2000" dirty="0">
                <a:sym typeface="Symbol"/>
              </a:rPr>
              <a:t>!)</a:t>
            </a:r>
            <a:endParaRPr lang="en-US" sz="2000" b="1" i="1" baseline="30000" dirty="0"/>
          </a:p>
        </p:txBody>
      </p:sp>
      <p:sp>
        <p:nvSpPr>
          <p:cNvPr id="24" name="Rectangle 23"/>
          <p:cNvSpPr/>
          <p:nvPr/>
        </p:nvSpPr>
        <p:spPr>
          <a:xfrm>
            <a:off x="1143000" y="4356287"/>
            <a:ext cx="2190750" cy="574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200150" y="4395738"/>
                <a:ext cx="32766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0" y="4395738"/>
                <a:ext cx="3276600" cy="430887"/>
              </a:xfrm>
              <a:prstGeom prst="rect">
                <a:avLst/>
              </a:prstGeom>
              <a:blipFill rotWithShape="1">
                <a:blip r:embed="rId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3505200" y="4565777"/>
            <a:ext cx="434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>
                <a:sym typeface="Symbol"/>
              </a:rPr>
              <a:t>m</a:t>
            </a:r>
            <a:r>
              <a:rPr lang="nl-NL" sz="2000" dirty="0">
                <a:sym typeface="Symbol"/>
              </a:rPr>
              <a:t> = 2: </a:t>
            </a:r>
            <a:r>
              <a:rPr lang="nl-NL" sz="2000" dirty="0" err="1">
                <a:sym typeface="Symbol"/>
              </a:rPr>
              <a:t>quadratic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convergence</a:t>
            </a:r>
            <a:endParaRPr lang="en-US" sz="2000" b="1" i="1" baseline="30000" dirty="0"/>
          </a:p>
        </p:txBody>
      </p:sp>
      <p:sp>
        <p:nvSpPr>
          <p:cNvPr id="28" name="Rectangle 27"/>
          <p:cNvSpPr/>
          <p:nvPr/>
        </p:nvSpPr>
        <p:spPr>
          <a:xfrm>
            <a:off x="1085850" y="3124200"/>
            <a:ext cx="77533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ym typeface="Symbol"/>
              </a:rPr>
              <a:t>i.e. </a:t>
            </a:r>
            <a:r>
              <a:rPr lang="nl-NL" sz="2000" dirty="0" err="1">
                <a:sym typeface="Symbol"/>
              </a:rPr>
              <a:t>after</a:t>
            </a:r>
            <a:r>
              <a:rPr lang="nl-NL" sz="2000" dirty="0">
                <a:sym typeface="Symbol"/>
              </a:rPr>
              <a:t> 50 </a:t>
            </a:r>
            <a:r>
              <a:rPr lang="nl-NL" sz="2000" dirty="0" err="1">
                <a:sym typeface="Symbol"/>
              </a:rPr>
              <a:t>iterations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the</a:t>
            </a:r>
            <a:r>
              <a:rPr lang="nl-NL" sz="2000" dirty="0">
                <a:sym typeface="Symbol"/>
              </a:rPr>
              <a:t> interval is </a:t>
            </a:r>
            <a:r>
              <a:rPr lang="nl-NL" sz="2000" dirty="0" err="1">
                <a:sym typeface="Symbol"/>
              </a:rPr>
              <a:t>decreased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by</a:t>
            </a:r>
            <a:r>
              <a:rPr lang="nl-NL" sz="2000" dirty="0">
                <a:sym typeface="Symbol"/>
              </a:rPr>
              <a:t> factor 2</a:t>
            </a:r>
            <a:r>
              <a:rPr lang="nl-NL" sz="2000" baseline="30000" dirty="0">
                <a:sym typeface="Symbol"/>
              </a:rPr>
              <a:t>50 </a:t>
            </a:r>
            <a:r>
              <a:rPr lang="nl-NL" sz="2000" dirty="0">
                <a:sym typeface="Symbol"/>
              </a:rPr>
              <a:t>= 10</a:t>
            </a:r>
            <a:r>
              <a:rPr lang="nl-NL" sz="2000" baseline="30000" dirty="0">
                <a:sym typeface="Symbol"/>
              </a:rPr>
              <a:t>15</a:t>
            </a:r>
            <a:r>
              <a:rPr lang="nl-NL" sz="2000" dirty="0">
                <a:sym typeface="Symbol"/>
              </a:rPr>
              <a:t>! </a:t>
            </a:r>
            <a:endParaRPr lang="en-US" sz="2000" b="1" baseline="30000" dirty="0"/>
          </a:p>
        </p:txBody>
      </p:sp>
    </p:spTree>
    <p:extLst>
      <p:ext uri="{BB962C8B-B14F-4D97-AF65-F5344CB8AC3E}">
        <p14:creationId xmlns:p14="http://schemas.microsoft.com/office/powerpoint/2010/main" val="1630024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715000" y="2930604"/>
            <a:ext cx="3103735" cy="1107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Chemical Engineering and Chemistry / SPI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2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304212" cy="5257800"/>
          </a:xfrm>
        </p:spPr>
        <p:txBody>
          <a:bodyPr/>
          <a:lstStyle/>
          <a:p>
            <a:r>
              <a:rPr lang="en-US" dirty="0"/>
              <a:t>One-dimensional case: </a:t>
            </a:r>
            <a:br>
              <a:rPr lang="en-US" dirty="0"/>
            </a:br>
            <a:endParaRPr lang="en-US" sz="200" dirty="0"/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Direct iteration method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Bisection method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Secant and false position method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Brent’s method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Newton-Raphson method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200" b="0" dirty="0"/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200" b="0" dirty="0"/>
          </a:p>
          <a:p>
            <a:r>
              <a:rPr lang="en-US" dirty="0"/>
              <a:t>Multi-dimensional case: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Newton-Raphson method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err="1"/>
              <a:t>Broyden’s</a:t>
            </a:r>
            <a:r>
              <a:rPr lang="en-US" b="0" dirty="0"/>
              <a:t> method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15000" y="2930604"/>
            <a:ext cx="310373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dirty="0"/>
              <a:t>Do </a:t>
            </a:r>
            <a:r>
              <a:rPr lang="nl-NL" sz="2200" dirty="0" err="1"/>
              <a:t>not</a:t>
            </a:r>
            <a:r>
              <a:rPr lang="nl-NL" sz="2200" dirty="0"/>
              <a:t> </a:t>
            </a:r>
            <a:r>
              <a:rPr lang="nl-NL" sz="2200" dirty="0" err="1"/>
              <a:t>use</a:t>
            </a:r>
            <a:r>
              <a:rPr lang="nl-NL" sz="2200" dirty="0"/>
              <a:t> routines </a:t>
            </a:r>
            <a:br>
              <a:rPr lang="nl-NL" sz="2200" dirty="0"/>
            </a:br>
            <a:r>
              <a:rPr lang="nl-NL" sz="2200" dirty="0"/>
              <a:t>as black </a:t>
            </a:r>
            <a:r>
              <a:rPr lang="nl-NL" sz="2200" dirty="0" err="1"/>
              <a:t>boxes</a:t>
            </a:r>
            <a:r>
              <a:rPr lang="nl-NL" sz="2200" dirty="0"/>
              <a:t> without </a:t>
            </a:r>
            <a:br>
              <a:rPr lang="nl-NL" sz="2200" dirty="0"/>
            </a:br>
            <a:r>
              <a:rPr lang="nl-NL" sz="2200" dirty="0" err="1"/>
              <a:t>understanding</a:t>
            </a:r>
            <a:r>
              <a:rPr lang="nl-NL" sz="2200" dirty="0"/>
              <a:t> </a:t>
            </a:r>
            <a:r>
              <a:rPr lang="nl-NL" sz="2200" dirty="0" err="1"/>
              <a:t>them</a:t>
            </a:r>
            <a:r>
              <a:rPr lang="nl-NL" sz="2200" dirty="0"/>
              <a:t>!!!</a:t>
            </a:r>
            <a:endParaRPr lang="en-US" sz="2200" b="1" i="1" dirty="0"/>
          </a:p>
        </p:txBody>
      </p:sp>
      <p:sp>
        <p:nvSpPr>
          <p:cNvPr id="20" name="Rectangle 19"/>
          <p:cNvSpPr/>
          <p:nvPr/>
        </p:nvSpPr>
        <p:spPr>
          <a:xfrm>
            <a:off x="642840" y="5292804"/>
            <a:ext cx="860831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nl-NL" sz="2200" dirty="0" err="1"/>
              <a:t>Introduction</a:t>
            </a:r>
            <a:r>
              <a:rPr lang="nl-NL" sz="2200" dirty="0"/>
              <a:t> </a:t>
            </a:r>
            <a:r>
              <a:rPr lang="nl-NL" sz="2200" dirty="0" err="1"/>
              <a:t>to</a:t>
            </a:r>
            <a:r>
              <a:rPr lang="nl-NL" sz="2200" dirty="0"/>
              <a:t> </a:t>
            </a:r>
            <a:r>
              <a:rPr lang="nl-NL" sz="2200" dirty="0" err="1"/>
              <a:t>underlying</a:t>
            </a:r>
            <a:r>
              <a:rPr lang="nl-NL" sz="2200" dirty="0"/>
              <a:t> </a:t>
            </a:r>
            <a:r>
              <a:rPr lang="nl-NL" sz="2200" dirty="0" err="1"/>
              <a:t>ideas</a:t>
            </a:r>
            <a:r>
              <a:rPr lang="nl-NL" sz="2200" dirty="0"/>
              <a:t> </a:t>
            </a:r>
            <a:r>
              <a:rPr lang="nl-NL" sz="2200" dirty="0" err="1"/>
              <a:t>and</a:t>
            </a:r>
            <a:r>
              <a:rPr lang="nl-NL" sz="2200" dirty="0"/>
              <a:t> </a:t>
            </a:r>
            <a:r>
              <a:rPr lang="nl-NL" sz="2200" dirty="0" err="1"/>
              <a:t>algorithms</a:t>
            </a:r>
            <a:endParaRPr lang="nl-NL" sz="2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nl-NL" sz="2200" dirty="0" err="1"/>
              <a:t>Exercises</a:t>
            </a:r>
            <a:r>
              <a:rPr lang="nl-NL" sz="2200" dirty="0"/>
              <a:t> in </a:t>
            </a:r>
            <a:r>
              <a:rPr lang="nl-NL" sz="2200" dirty="0" err="1"/>
              <a:t>how</a:t>
            </a:r>
            <a:r>
              <a:rPr lang="nl-NL" sz="2200" dirty="0"/>
              <a:t> </a:t>
            </a:r>
            <a:r>
              <a:rPr lang="nl-NL" sz="2200" dirty="0" err="1"/>
              <a:t>to</a:t>
            </a:r>
            <a:r>
              <a:rPr lang="nl-NL" sz="2200" dirty="0"/>
              <a:t> program </a:t>
            </a:r>
            <a:r>
              <a:rPr lang="nl-NL" sz="2200" dirty="0" err="1"/>
              <a:t>the</a:t>
            </a:r>
            <a:r>
              <a:rPr lang="nl-NL" sz="2200" dirty="0"/>
              <a:t> </a:t>
            </a:r>
            <a:r>
              <a:rPr lang="nl-NL" sz="2200" dirty="0" err="1"/>
              <a:t>methods</a:t>
            </a:r>
            <a:r>
              <a:rPr lang="nl-NL" sz="2200" dirty="0"/>
              <a:t> in Excel </a:t>
            </a:r>
            <a:r>
              <a:rPr lang="nl-NL" sz="2200" dirty="0" err="1"/>
              <a:t>and</a:t>
            </a:r>
            <a:r>
              <a:rPr lang="nl-NL" sz="2200" dirty="0"/>
              <a:t> MATLAB.</a:t>
            </a:r>
            <a:endParaRPr lang="en-US" sz="2200" b="1" i="1" dirty="0"/>
          </a:p>
          <a:p>
            <a:endParaRPr lang="nl-NL" sz="2200" dirty="0"/>
          </a:p>
        </p:txBody>
      </p:sp>
    </p:spTree>
    <p:extLst>
      <p:ext uri="{BB962C8B-B14F-4D97-AF65-F5344CB8AC3E}">
        <p14:creationId xmlns:p14="http://schemas.microsoft.com/office/powerpoint/2010/main" val="2826063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29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8456612" cy="4541838"/>
          </a:xfrm>
        </p:spPr>
        <p:txBody>
          <a:bodyPr/>
          <a:lstStyle/>
          <a:p>
            <a:r>
              <a:rPr lang="en-US" dirty="0"/>
              <a:t>Secant/False position (= Regula </a:t>
            </a:r>
            <a:r>
              <a:rPr lang="en-US" dirty="0" err="1"/>
              <a:t>Falsi</a:t>
            </a:r>
            <a:r>
              <a:rPr lang="en-US" dirty="0"/>
              <a:t>) method</a:t>
            </a:r>
            <a:endParaRPr lang="en-US" sz="1050" dirty="0"/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>
                <a:sym typeface="Symbol"/>
              </a:rPr>
              <a:t>Faster convergence (provided sufficiently smooth </a:t>
            </a:r>
            <a:r>
              <a:rPr lang="en-US" b="0" dirty="0" err="1">
                <a:sym typeface="Symbol"/>
              </a:rPr>
              <a:t>behaviour</a:t>
            </a:r>
            <a:r>
              <a:rPr lang="en-US" b="0" dirty="0">
                <a:sym typeface="Symbol"/>
              </a:rPr>
              <a:t>)</a:t>
            </a: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000" b="0" dirty="0">
              <a:sym typeface="Symbol"/>
            </a:endParaRP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>
                <a:sym typeface="Symbol"/>
              </a:rPr>
              <a:t>Difference with bisection method in choice of next point:</a:t>
            </a:r>
          </a:p>
          <a:p>
            <a:pPr lvl="2">
              <a:spcBef>
                <a:spcPts val="800"/>
              </a:spcBef>
              <a:buClrTx/>
              <a:buFont typeface="Arial" panose="020B0604020202020204" pitchFamily="34" charset="0"/>
              <a:buChar char="−"/>
            </a:pPr>
            <a:r>
              <a:rPr lang="en-US" b="0" dirty="0">
                <a:sym typeface="Symbol"/>
              </a:rPr>
              <a:t>Bisection: mid-point of interval</a:t>
            </a:r>
          </a:p>
          <a:p>
            <a:pPr lvl="2">
              <a:spcBef>
                <a:spcPts val="800"/>
              </a:spcBef>
              <a:buClrTx/>
              <a:buFont typeface="Arial" panose="020B0604020202020204" pitchFamily="34" charset="0"/>
              <a:buChar char="−"/>
            </a:pPr>
            <a:r>
              <a:rPr lang="en-US" b="0" dirty="0">
                <a:sym typeface="Symbol"/>
              </a:rPr>
              <a:t>Secant/False position: point where the approximating line crosses the axis</a:t>
            </a:r>
          </a:p>
          <a:p>
            <a:pPr lvl="2">
              <a:spcBef>
                <a:spcPts val="800"/>
              </a:spcBef>
              <a:buClrTx/>
              <a:buFont typeface="Arial" panose="020B0604020202020204" pitchFamily="34" charset="0"/>
              <a:buChar char="−"/>
            </a:pPr>
            <a:endParaRPr lang="en-US" sz="700" b="0" dirty="0">
              <a:sym typeface="Symbol"/>
            </a:endParaRP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>
                <a:sym typeface="Symbol"/>
              </a:rPr>
              <a:t>One of the boundary points is discarded in favor of the latest estimate of </a:t>
            </a:r>
          </a:p>
          <a:p>
            <a:pPr lvl="2">
              <a:spcBef>
                <a:spcPts val="800"/>
              </a:spcBef>
              <a:buClrTx/>
              <a:buFont typeface="Arial" panose="020B0604020202020204" pitchFamily="34" charset="0"/>
              <a:buChar char="−"/>
            </a:pPr>
            <a:r>
              <a:rPr lang="en-US" b="0" dirty="0">
                <a:sym typeface="Symbol"/>
              </a:rPr>
              <a:t>Secant: retains the most recent of the prior estimates</a:t>
            </a:r>
          </a:p>
          <a:p>
            <a:pPr lvl="2">
              <a:spcBef>
                <a:spcPts val="800"/>
              </a:spcBef>
              <a:buClrTx/>
              <a:buFont typeface="Arial" panose="020B0604020202020204" pitchFamily="34" charset="0"/>
              <a:buChar char="−"/>
            </a:pPr>
            <a:r>
              <a:rPr lang="en-US" b="0" dirty="0">
                <a:sym typeface="Symbol"/>
              </a:rPr>
              <a:t>False position: retains prior estimate with opposite sign, </a:t>
            </a:r>
            <a:br>
              <a:rPr lang="en-US" b="0" dirty="0">
                <a:sym typeface="Symbol"/>
              </a:rPr>
            </a:br>
            <a:r>
              <a:rPr lang="en-US" b="0" dirty="0">
                <a:sym typeface="Symbol"/>
              </a:rPr>
              <a:t>so that the points continue to bracket the root</a:t>
            </a:r>
          </a:p>
        </p:txBody>
      </p:sp>
    </p:spTree>
    <p:extLst>
      <p:ext uri="{BB962C8B-B14F-4D97-AF65-F5344CB8AC3E}">
        <p14:creationId xmlns:p14="http://schemas.microsoft.com/office/powerpoint/2010/main" val="1611212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30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990600" y="1143000"/>
            <a:ext cx="335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b="1" dirty="0" err="1">
                <a:sym typeface="Symbol"/>
              </a:rPr>
              <a:t>Secant</a:t>
            </a:r>
            <a:r>
              <a:rPr lang="nl-NL" sz="2400" b="1" dirty="0">
                <a:sym typeface="Symbol"/>
              </a:rPr>
              <a:t> </a:t>
            </a:r>
            <a:r>
              <a:rPr lang="nl-NL" sz="2400" b="1" dirty="0" err="1">
                <a:sym typeface="Symbol"/>
              </a:rPr>
              <a:t>method</a:t>
            </a:r>
            <a:endParaRPr lang="en-US" sz="2400" b="1" baseline="30000" dirty="0"/>
          </a:p>
        </p:txBody>
      </p:sp>
      <p:sp>
        <p:nvSpPr>
          <p:cNvPr id="9" name="Rectangle 8"/>
          <p:cNvSpPr/>
          <p:nvPr/>
        </p:nvSpPr>
        <p:spPr>
          <a:xfrm>
            <a:off x="4953000" y="1143000"/>
            <a:ext cx="419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b="1" dirty="0" err="1">
                <a:sym typeface="Symbol"/>
              </a:rPr>
              <a:t>False</a:t>
            </a:r>
            <a:r>
              <a:rPr lang="nl-NL" sz="2400" b="1" dirty="0">
                <a:sym typeface="Symbol"/>
              </a:rPr>
              <a:t> </a:t>
            </a:r>
            <a:r>
              <a:rPr lang="nl-NL" sz="2400" b="1" dirty="0" err="1">
                <a:sym typeface="Symbol"/>
              </a:rPr>
              <a:t>position</a:t>
            </a:r>
            <a:r>
              <a:rPr lang="nl-NL" sz="2400" b="1" dirty="0">
                <a:sym typeface="Symbol"/>
              </a:rPr>
              <a:t> </a:t>
            </a:r>
            <a:r>
              <a:rPr lang="nl-NL" sz="2400" b="1" dirty="0" err="1">
                <a:sym typeface="Symbol"/>
              </a:rPr>
              <a:t>method</a:t>
            </a:r>
            <a:endParaRPr lang="en-US" sz="2400" b="1" baseline="30000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1900677" y="2239692"/>
            <a:ext cx="0" cy="22854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36495" y="3382692"/>
            <a:ext cx="381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/>
          <p:cNvSpPr/>
          <p:nvPr/>
        </p:nvSpPr>
        <p:spPr>
          <a:xfrm>
            <a:off x="605278" y="1865043"/>
            <a:ext cx="3752030" cy="3000089"/>
          </a:xfrm>
          <a:custGeom>
            <a:avLst/>
            <a:gdLst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2201333 w 4436533"/>
              <a:gd name="connsiteY4" fmla="*/ 12361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1913466 w 4436533"/>
              <a:gd name="connsiteY4" fmla="*/ 11853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785533 w 4436533"/>
              <a:gd name="connsiteY5" fmla="*/ 14393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090334 w 4436533"/>
              <a:gd name="connsiteY6" fmla="*/ 304800 h 1762797"/>
              <a:gd name="connsiteX7" fmla="*/ 4436533 w 4436533"/>
              <a:gd name="connsiteY7" fmla="*/ 0 h 1762797"/>
              <a:gd name="connsiteX0" fmla="*/ 0 w 3970866"/>
              <a:gd name="connsiteY0" fmla="*/ 1298313 h 1511710"/>
              <a:gd name="connsiteX1" fmla="*/ 550334 w 3970866"/>
              <a:gd name="connsiteY1" fmla="*/ 1509980 h 1511710"/>
              <a:gd name="connsiteX2" fmla="*/ 1058333 w 3970866"/>
              <a:gd name="connsiteY2" fmla="*/ 1196713 h 1511710"/>
              <a:gd name="connsiteX3" fmla="*/ 1405467 w 3970866"/>
              <a:gd name="connsiteY3" fmla="*/ 959646 h 1511710"/>
              <a:gd name="connsiteX4" fmla="*/ 1761066 w 3970866"/>
              <a:gd name="connsiteY4" fmla="*/ 917313 h 1511710"/>
              <a:gd name="connsiteX5" fmla="*/ 2353733 w 3970866"/>
              <a:gd name="connsiteY5" fmla="*/ 1239046 h 1511710"/>
              <a:gd name="connsiteX6" fmla="*/ 3090334 w 3970866"/>
              <a:gd name="connsiteY6" fmla="*/ 53713 h 1511710"/>
              <a:gd name="connsiteX7" fmla="*/ 3970866 w 3970866"/>
              <a:gd name="connsiteY7" fmla="*/ 62180 h 1511710"/>
              <a:gd name="connsiteX0" fmla="*/ 0 w 3970866"/>
              <a:gd name="connsiteY0" fmla="*/ 1470509 h 1683906"/>
              <a:gd name="connsiteX1" fmla="*/ 550334 w 3970866"/>
              <a:gd name="connsiteY1" fmla="*/ 1682176 h 1683906"/>
              <a:gd name="connsiteX2" fmla="*/ 1058333 w 3970866"/>
              <a:gd name="connsiteY2" fmla="*/ 1368909 h 1683906"/>
              <a:gd name="connsiteX3" fmla="*/ 1405467 w 3970866"/>
              <a:gd name="connsiteY3" fmla="*/ 1131842 h 1683906"/>
              <a:gd name="connsiteX4" fmla="*/ 1761066 w 3970866"/>
              <a:gd name="connsiteY4" fmla="*/ 1089509 h 1683906"/>
              <a:gd name="connsiteX5" fmla="*/ 2353733 w 3970866"/>
              <a:gd name="connsiteY5" fmla="*/ 1411242 h 1683906"/>
              <a:gd name="connsiteX6" fmla="*/ 2988734 w 3970866"/>
              <a:gd name="connsiteY6" fmla="*/ 39642 h 1683906"/>
              <a:gd name="connsiteX7" fmla="*/ 3970866 w 3970866"/>
              <a:gd name="connsiteY7" fmla="*/ 234376 h 1683906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1761066 w 3970866"/>
              <a:gd name="connsiteY4" fmla="*/ 1082573 h 1676970"/>
              <a:gd name="connsiteX5" fmla="*/ 2260600 w 3970866"/>
              <a:gd name="connsiteY5" fmla="*/ 1268839 h 1676970"/>
              <a:gd name="connsiteX6" fmla="*/ 2988734 w 3970866"/>
              <a:gd name="connsiteY6" fmla="*/ 32706 h 1676970"/>
              <a:gd name="connsiteX7" fmla="*/ 3970866 w 3970866"/>
              <a:gd name="connsiteY7" fmla="*/ 227440 h 1676970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2260600 w 3970866"/>
              <a:gd name="connsiteY4" fmla="*/ 1268839 h 1676970"/>
              <a:gd name="connsiteX5" fmla="*/ 2988734 w 3970866"/>
              <a:gd name="connsiteY5" fmla="*/ 32706 h 1676970"/>
              <a:gd name="connsiteX6" fmla="*/ 3970866 w 3970866"/>
              <a:gd name="connsiteY6" fmla="*/ 227440 h 1676970"/>
              <a:gd name="connsiteX0" fmla="*/ 0 w 3970866"/>
              <a:gd name="connsiteY0" fmla="*/ 1463573 h 1687533"/>
              <a:gd name="connsiteX1" fmla="*/ 550334 w 3970866"/>
              <a:gd name="connsiteY1" fmla="*/ 1675240 h 1687533"/>
              <a:gd name="connsiteX2" fmla="*/ 1405467 w 3970866"/>
              <a:gd name="connsiteY2" fmla="*/ 1124906 h 1687533"/>
              <a:gd name="connsiteX3" fmla="*/ 2260600 w 3970866"/>
              <a:gd name="connsiteY3" fmla="*/ 1268839 h 1687533"/>
              <a:gd name="connsiteX4" fmla="*/ 2988734 w 3970866"/>
              <a:gd name="connsiteY4" fmla="*/ 32706 h 1687533"/>
              <a:gd name="connsiteX5" fmla="*/ 3970866 w 3970866"/>
              <a:gd name="connsiteY5" fmla="*/ 227440 h 1687533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60600 w 3970866"/>
              <a:gd name="connsiteY3" fmla="*/ 1268839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09800 w 3970866"/>
              <a:gd name="connsiteY3" fmla="*/ 235905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642829 h 1972483"/>
              <a:gd name="connsiteX1" fmla="*/ 821267 w 3970866"/>
              <a:gd name="connsiteY1" fmla="*/ 1964562 h 1972483"/>
              <a:gd name="connsiteX2" fmla="*/ 1405467 w 3970866"/>
              <a:gd name="connsiteY2" fmla="*/ 1304162 h 1972483"/>
              <a:gd name="connsiteX3" fmla="*/ 2209800 w 3970866"/>
              <a:gd name="connsiteY3" fmla="*/ 415161 h 1972483"/>
              <a:gd name="connsiteX4" fmla="*/ 2751667 w 3970866"/>
              <a:gd name="connsiteY4" fmla="*/ 25695 h 1972483"/>
              <a:gd name="connsiteX5" fmla="*/ 3970866 w 3970866"/>
              <a:gd name="connsiteY5" fmla="*/ 406696 h 1972483"/>
              <a:gd name="connsiteX0" fmla="*/ 0 w 3970866"/>
              <a:gd name="connsiteY0" fmla="*/ 1637982 h 1967636"/>
              <a:gd name="connsiteX1" fmla="*/ 821267 w 3970866"/>
              <a:gd name="connsiteY1" fmla="*/ 1959715 h 1967636"/>
              <a:gd name="connsiteX2" fmla="*/ 1405467 w 3970866"/>
              <a:gd name="connsiteY2" fmla="*/ 1299315 h 1967636"/>
              <a:gd name="connsiteX3" fmla="*/ 2209800 w 3970866"/>
              <a:gd name="connsiteY3" fmla="*/ 410314 h 1967636"/>
              <a:gd name="connsiteX4" fmla="*/ 2751667 w 3970866"/>
              <a:gd name="connsiteY4" fmla="*/ 20848 h 1967636"/>
              <a:gd name="connsiteX5" fmla="*/ 3684049 w 3970866"/>
              <a:gd name="connsiteY5" fmla="*/ 30087 h 1967636"/>
              <a:gd name="connsiteX6" fmla="*/ 3970866 w 3970866"/>
              <a:gd name="connsiteY6" fmla="*/ 401849 h 1967636"/>
              <a:gd name="connsiteX0" fmla="*/ 0 w 3970866"/>
              <a:gd name="connsiteY0" fmla="*/ 1660501 h 1990155"/>
              <a:gd name="connsiteX1" fmla="*/ 821267 w 3970866"/>
              <a:gd name="connsiteY1" fmla="*/ 1982234 h 1990155"/>
              <a:gd name="connsiteX2" fmla="*/ 1405467 w 3970866"/>
              <a:gd name="connsiteY2" fmla="*/ 1321834 h 1990155"/>
              <a:gd name="connsiteX3" fmla="*/ 2209800 w 3970866"/>
              <a:gd name="connsiteY3" fmla="*/ 432833 h 1990155"/>
              <a:gd name="connsiteX4" fmla="*/ 2751667 w 3970866"/>
              <a:gd name="connsiteY4" fmla="*/ 43367 h 1990155"/>
              <a:gd name="connsiteX5" fmla="*/ 3684049 w 3970866"/>
              <a:gd name="connsiteY5" fmla="*/ 52606 h 1990155"/>
              <a:gd name="connsiteX6" fmla="*/ 3970866 w 3970866"/>
              <a:gd name="connsiteY6" fmla="*/ 424368 h 1990155"/>
              <a:gd name="connsiteX0" fmla="*/ 0 w 3953932"/>
              <a:gd name="connsiteY0" fmla="*/ 1660501 h 1990155"/>
              <a:gd name="connsiteX1" fmla="*/ 821267 w 3953932"/>
              <a:gd name="connsiteY1" fmla="*/ 1982234 h 1990155"/>
              <a:gd name="connsiteX2" fmla="*/ 1405467 w 3953932"/>
              <a:gd name="connsiteY2" fmla="*/ 1321834 h 1990155"/>
              <a:gd name="connsiteX3" fmla="*/ 2209800 w 3953932"/>
              <a:gd name="connsiteY3" fmla="*/ 432833 h 1990155"/>
              <a:gd name="connsiteX4" fmla="*/ 2751667 w 3953932"/>
              <a:gd name="connsiteY4" fmla="*/ 43367 h 1990155"/>
              <a:gd name="connsiteX5" fmla="*/ 3684049 w 3953932"/>
              <a:gd name="connsiteY5" fmla="*/ 52606 h 1990155"/>
              <a:gd name="connsiteX6" fmla="*/ 3953932 w 3953932"/>
              <a:gd name="connsiteY6" fmla="*/ 229634 h 1990155"/>
              <a:gd name="connsiteX0" fmla="*/ 0 w 3953932"/>
              <a:gd name="connsiteY0" fmla="*/ 1718758 h 2048412"/>
              <a:gd name="connsiteX1" fmla="*/ 821267 w 3953932"/>
              <a:gd name="connsiteY1" fmla="*/ 2040491 h 2048412"/>
              <a:gd name="connsiteX2" fmla="*/ 1405467 w 3953932"/>
              <a:gd name="connsiteY2" fmla="*/ 1380091 h 2048412"/>
              <a:gd name="connsiteX3" fmla="*/ 2209800 w 3953932"/>
              <a:gd name="connsiteY3" fmla="*/ 491090 h 2048412"/>
              <a:gd name="connsiteX4" fmla="*/ 3031067 w 3953932"/>
              <a:gd name="connsiteY4" fmla="*/ 24 h 2048412"/>
              <a:gd name="connsiteX5" fmla="*/ 3684049 w 3953932"/>
              <a:gd name="connsiteY5" fmla="*/ 110863 h 2048412"/>
              <a:gd name="connsiteX6" fmla="*/ 3953932 w 3953932"/>
              <a:gd name="connsiteY6" fmla="*/ 287891 h 2048412"/>
              <a:gd name="connsiteX0" fmla="*/ 0 w 3953932"/>
              <a:gd name="connsiteY0" fmla="*/ 1718758 h 1718758"/>
              <a:gd name="connsiteX1" fmla="*/ 1405467 w 3953932"/>
              <a:gd name="connsiteY1" fmla="*/ 1380091 h 1718758"/>
              <a:gd name="connsiteX2" fmla="*/ 2209800 w 3953932"/>
              <a:gd name="connsiteY2" fmla="*/ 491090 h 1718758"/>
              <a:gd name="connsiteX3" fmla="*/ 3031067 w 3953932"/>
              <a:gd name="connsiteY3" fmla="*/ 24 h 1718758"/>
              <a:gd name="connsiteX4" fmla="*/ 3684049 w 3953932"/>
              <a:gd name="connsiteY4" fmla="*/ 110863 h 1718758"/>
              <a:gd name="connsiteX5" fmla="*/ 3953932 w 3953932"/>
              <a:gd name="connsiteY5" fmla="*/ 287891 h 1718758"/>
              <a:gd name="connsiteX0" fmla="*/ 0 w 3953932"/>
              <a:gd name="connsiteY0" fmla="*/ 1718734 h 1718734"/>
              <a:gd name="connsiteX1" fmla="*/ 1405467 w 3953932"/>
              <a:gd name="connsiteY1" fmla="*/ 1380067 h 1718734"/>
              <a:gd name="connsiteX2" fmla="*/ 3031067 w 3953932"/>
              <a:gd name="connsiteY2" fmla="*/ 0 h 1718734"/>
              <a:gd name="connsiteX3" fmla="*/ 3684049 w 3953932"/>
              <a:gd name="connsiteY3" fmla="*/ 110839 h 1718734"/>
              <a:gd name="connsiteX4" fmla="*/ 3953932 w 3953932"/>
              <a:gd name="connsiteY4" fmla="*/ 287867 h 1718734"/>
              <a:gd name="connsiteX0" fmla="*/ 0 w 3953932"/>
              <a:gd name="connsiteY0" fmla="*/ 1764987 h 1764987"/>
              <a:gd name="connsiteX1" fmla="*/ 1405467 w 3953932"/>
              <a:gd name="connsiteY1" fmla="*/ 1426320 h 1764987"/>
              <a:gd name="connsiteX2" fmla="*/ 3031067 w 3953932"/>
              <a:gd name="connsiteY2" fmla="*/ 46253 h 1764987"/>
              <a:gd name="connsiteX3" fmla="*/ 3953932 w 3953932"/>
              <a:gd name="connsiteY3" fmla="*/ 334120 h 1764987"/>
              <a:gd name="connsiteX0" fmla="*/ 0 w 3920065"/>
              <a:gd name="connsiteY0" fmla="*/ 1886186 h 1886186"/>
              <a:gd name="connsiteX1" fmla="*/ 1405467 w 3920065"/>
              <a:gd name="connsiteY1" fmla="*/ 1547519 h 1886186"/>
              <a:gd name="connsiteX2" fmla="*/ 3031067 w 3920065"/>
              <a:gd name="connsiteY2" fmla="*/ 167452 h 1886186"/>
              <a:gd name="connsiteX3" fmla="*/ 3920065 w 3920065"/>
              <a:gd name="connsiteY3" fmla="*/ 31986 h 1886186"/>
              <a:gd name="connsiteX0" fmla="*/ 0 w 3920065"/>
              <a:gd name="connsiteY0" fmla="*/ 1863524 h 1863524"/>
              <a:gd name="connsiteX1" fmla="*/ 1405467 w 3920065"/>
              <a:gd name="connsiteY1" fmla="*/ 1524857 h 1863524"/>
              <a:gd name="connsiteX2" fmla="*/ 2794000 w 3920065"/>
              <a:gd name="connsiteY2" fmla="*/ 373390 h 1863524"/>
              <a:gd name="connsiteX3" fmla="*/ 3920065 w 3920065"/>
              <a:gd name="connsiteY3" fmla="*/ 9324 h 1863524"/>
              <a:gd name="connsiteX0" fmla="*/ 0 w 3860799"/>
              <a:gd name="connsiteY0" fmla="*/ 1871730 h 1871730"/>
              <a:gd name="connsiteX1" fmla="*/ 1405467 w 3860799"/>
              <a:gd name="connsiteY1" fmla="*/ 1533063 h 1871730"/>
              <a:gd name="connsiteX2" fmla="*/ 2794000 w 3860799"/>
              <a:gd name="connsiteY2" fmla="*/ 381596 h 1871730"/>
              <a:gd name="connsiteX3" fmla="*/ 3860799 w 3860799"/>
              <a:gd name="connsiteY3" fmla="*/ 9064 h 1871730"/>
              <a:gd name="connsiteX0" fmla="*/ 0 w 3860799"/>
              <a:gd name="connsiteY0" fmla="*/ 1862666 h 1862666"/>
              <a:gd name="connsiteX1" fmla="*/ 1405467 w 3860799"/>
              <a:gd name="connsiteY1" fmla="*/ 15239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1998134 w 3860799"/>
              <a:gd name="connsiteY2" fmla="*/ 321732 h 1862666"/>
              <a:gd name="connsiteX3" fmla="*/ 3860799 w 3860799"/>
              <a:gd name="connsiteY3" fmla="*/ 0 h 1862666"/>
              <a:gd name="connsiteX0" fmla="*/ 0 w 3801532"/>
              <a:gd name="connsiteY0" fmla="*/ 2158999 h 2158999"/>
              <a:gd name="connsiteX1" fmla="*/ 1295400 w 3801532"/>
              <a:gd name="connsiteY1" fmla="*/ 7196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733799"/>
              <a:gd name="connsiteY0" fmla="*/ 2019095 h 2019095"/>
              <a:gd name="connsiteX1" fmla="*/ 745067 w 3733799"/>
              <a:gd name="connsiteY1" fmla="*/ 884562 h 2019095"/>
              <a:gd name="connsiteX2" fmla="*/ 1557867 w 3733799"/>
              <a:gd name="connsiteY2" fmla="*/ 114095 h 2019095"/>
              <a:gd name="connsiteX3" fmla="*/ 3733799 w 3733799"/>
              <a:gd name="connsiteY3" fmla="*/ 88696 h 2019095"/>
              <a:gd name="connsiteX0" fmla="*/ 0 w 3733799"/>
              <a:gd name="connsiteY0" fmla="*/ 2069260 h 2069260"/>
              <a:gd name="connsiteX1" fmla="*/ 745067 w 3733799"/>
              <a:gd name="connsiteY1" fmla="*/ 934727 h 2069260"/>
              <a:gd name="connsiteX2" fmla="*/ 1557867 w 3733799"/>
              <a:gd name="connsiteY2" fmla="*/ 164260 h 2069260"/>
              <a:gd name="connsiteX3" fmla="*/ 3733799 w 3733799"/>
              <a:gd name="connsiteY3" fmla="*/ 138861 h 2069260"/>
              <a:gd name="connsiteX0" fmla="*/ 0 w 3676649"/>
              <a:gd name="connsiteY0" fmla="*/ 2369566 h 2369566"/>
              <a:gd name="connsiteX1" fmla="*/ 745067 w 3676649"/>
              <a:gd name="connsiteY1" fmla="*/ 1235033 h 2369566"/>
              <a:gd name="connsiteX2" fmla="*/ 1557867 w 3676649"/>
              <a:gd name="connsiteY2" fmla="*/ 464566 h 2369566"/>
              <a:gd name="connsiteX3" fmla="*/ 3676649 w 3676649"/>
              <a:gd name="connsiteY3" fmla="*/ 39117 h 2369566"/>
              <a:gd name="connsiteX0" fmla="*/ 0 w 3676649"/>
              <a:gd name="connsiteY0" fmla="*/ 2330449 h 2330449"/>
              <a:gd name="connsiteX1" fmla="*/ 745067 w 3676649"/>
              <a:gd name="connsiteY1" fmla="*/ 1195916 h 2330449"/>
              <a:gd name="connsiteX2" fmla="*/ 1557867 w 3676649"/>
              <a:gd name="connsiteY2" fmla="*/ 425449 h 2330449"/>
              <a:gd name="connsiteX3" fmla="*/ 2474472 w 3676649"/>
              <a:gd name="connsiteY3" fmla="*/ 98139 h 2330449"/>
              <a:gd name="connsiteX4" fmla="*/ 3676649 w 3676649"/>
              <a:gd name="connsiteY4" fmla="*/ 0 h 23304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57867 w 3632199"/>
              <a:gd name="connsiteY2" fmla="*/ 53974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639572 w 3632199"/>
              <a:gd name="connsiteY3" fmla="*/ 187039 h 2444749"/>
              <a:gd name="connsiteX4" fmla="*/ 3632199 w 3632199"/>
              <a:gd name="connsiteY4" fmla="*/ 0 h 244474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589617 w 3632199"/>
              <a:gd name="connsiteY2" fmla="*/ 56514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40426"/>
              <a:gd name="connsiteY0" fmla="*/ 2466889 h 2466889"/>
              <a:gd name="connsiteX1" fmla="*/ 833967 w 3640426"/>
              <a:gd name="connsiteY1" fmla="*/ 1313306 h 2466889"/>
              <a:gd name="connsiteX2" fmla="*/ 1710267 w 3640426"/>
              <a:gd name="connsiteY2" fmla="*/ 638089 h 2466889"/>
              <a:gd name="connsiteX3" fmla="*/ 2696722 w 3640426"/>
              <a:gd name="connsiteY3" fmla="*/ 196479 h 2466889"/>
              <a:gd name="connsiteX4" fmla="*/ 3541272 w 3640426"/>
              <a:gd name="connsiteY4" fmla="*/ 5979 h 2466889"/>
              <a:gd name="connsiteX5" fmla="*/ 3632199 w 3640426"/>
              <a:gd name="connsiteY5" fmla="*/ 41190 h 246688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287272 w 3632199"/>
              <a:gd name="connsiteY4" fmla="*/ 117189 h 2425699"/>
              <a:gd name="connsiteX5" fmla="*/ 3632199 w 3632199"/>
              <a:gd name="connsiteY5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360172 w 3632199"/>
              <a:gd name="connsiteY3" fmla="*/ 244189 h 2425699"/>
              <a:gd name="connsiteX4" fmla="*/ 3632199 w 3632199"/>
              <a:gd name="connsiteY4" fmla="*/ 0 h 242569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360172 w 3124199"/>
              <a:gd name="connsiteY3" fmla="*/ 23783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480822 w 3124199"/>
              <a:gd name="connsiteY3" fmla="*/ 15528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563372 w 3124199"/>
              <a:gd name="connsiteY3" fmla="*/ 263239 h 2419349"/>
              <a:gd name="connsiteX4" fmla="*/ 3124199 w 3124199"/>
              <a:gd name="connsiteY4" fmla="*/ 0 h 24193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3522 w 3105149"/>
              <a:gd name="connsiteY3" fmla="*/ 263239 h 2482849"/>
              <a:gd name="connsiteX4" fmla="*/ 3105149 w 3105149"/>
              <a:gd name="connsiteY4" fmla="*/ 0 h 248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149" h="2482849">
                <a:moveTo>
                  <a:pt x="0" y="2482849"/>
                </a:moveTo>
                <a:cubicBezTo>
                  <a:pt x="275873" y="2319160"/>
                  <a:pt x="409222" y="1754716"/>
                  <a:pt x="694267" y="1449916"/>
                </a:cubicBezTo>
                <a:cubicBezTo>
                  <a:pt x="979312" y="1145116"/>
                  <a:pt x="1422033" y="837012"/>
                  <a:pt x="1710267" y="654049"/>
                </a:cubicBezTo>
                <a:cubicBezTo>
                  <a:pt x="1998501" y="471086"/>
                  <a:pt x="2173200" y="362722"/>
                  <a:pt x="2493522" y="263239"/>
                </a:cubicBezTo>
                <a:cubicBezTo>
                  <a:pt x="2794794" y="132006"/>
                  <a:pt x="2954708" y="89502"/>
                  <a:pt x="3105149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3276600" y="1740932"/>
            <a:ext cx="5934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/>
              <a:t>f</a:t>
            </a:r>
            <a:r>
              <a:rPr lang="nl-NL" sz="2200" dirty="0"/>
              <a:t>(</a:t>
            </a:r>
            <a:r>
              <a:rPr lang="nl-NL" sz="2200" i="1" dirty="0"/>
              <a:t>x</a:t>
            </a:r>
            <a:r>
              <a:rPr lang="nl-NL" sz="2200" dirty="0"/>
              <a:t>)</a:t>
            </a:r>
            <a:endParaRPr lang="en-US" sz="2200" b="1" i="1" dirty="0"/>
          </a:p>
        </p:txBody>
      </p:sp>
      <p:sp>
        <p:nvSpPr>
          <p:cNvPr id="51" name="Rectangle 50"/>
          <p:cNvSpPr/>
          <p:nvPr/>
        </p:nvSpPr>
        <p:spPr>
          <a:xfrm>
            <a:off x="4114221" y="3332805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/>
              <a:t>b</a:t>
            </a:r>
            <a:endParaRPr lang="en-US" sz="2200" b="1" i="1" dirty="0"/>
          </a:p>
        </p:txBody>
      </p:sp>
      <p:sp>
        <p:nvSpPr>
          <p:cNvPr id="52" name="Rectangle 51"/>
          <p:cNvSpPr/>
          <p:nvPr/>
        </p:nvSpPr>
        <p:spPr>
          <a:xfrm>
            <a:off x="457200" y="3306492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/>
              <a:t>a</a:t>
            </a:r>
            <a:endParaRPr lang="en-US" sz="2200" b="1" i="1" dirty="0"/>
          </a:p>
        </p:txBody>
      </p:sp>
      <p:grpSp>
        <p:nvGrpSpPr>
          <p:cNvPr id="82" name="Group 81"/>
          <p:cNvGrpSpPr/>
          <p:nvPr/>
        </p:nvGrpSpPr>
        <p:grpSpPr>
          <a:xfrm>
            <a:off x="597171" y="3382692"/>
            <a:ext cx="312906" cy="1787240"/>
            <a:chOff x="4940571" y="3382692"/>
            <a:chExt cx="312906" cy="178724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5086051" y="3382692"/>
              <a:ext cx="0" cy="133004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4940571" y="4800600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/>
                <a:t>1</a:t>
              </a:r>
              <a:endParaRPr lang="en-US" b="1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5034966" y="470581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4139622" y="1524000"/>
            <a:ext cx="312907" cy="1841087"/>
            <a:chOff x="8483022" y="1524000"/>
            <a:chExt cx="312907" cy="1841087"/>
          </a:xfrm>
        </p:grpSpPr>
        <p:cxnSp>
          <p:nvCxnSpPr>
            <p:cNvPr id="60" name="Straight Connector 59"/>
            <p:cNvCxnSpPr>
              <a:stCxn id="62" idx="4"/>
            </p:cNvCxnSpPr>
            <p:nvPr/>
          </p:nvCxnSpPr>
          <p:spPr>
            <a:xfrm flipH="1">
              <a:off x="8628501" y="1969532"/>
              <a:ext cx="3453" cy="1395555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8483022" y="1524000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/>
                <a:t>2</a:t>
              </a:r>
              <a:endParaRPr lang="en-US" b="1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8590394" y="188641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104306" y="3423347"/>
            <a:ext cx="312907" cy="832185"/>
            <a:chOff x="5447706" y="3423347"/>
            <a:chExt cx="312907" cy="832185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5562600" y="3423347"/>
              <a:ext cx="0" cy="466115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5447706" y="3886200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/>
                <a:t>4</a:t>
              </a:r>
              <a:endParaRPr lang="en-US" b="1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5521040" y="388946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8" name="Straight Connector 67"/>
          <p:cNvCxnSpPr>
            <a:stCxn id="56" idx="6"/>
            <a:endCxn id="49" idx="4"/>
          </p:cNvCxnSpPr>
          <p:nvPr/>
        </p:nvCxnSpPr>
        <p:spPr>
          <a:xfrm flipV="1">
            <a:off x="774686" y="1865043"/>
            <a:ext cx="3582622" cy="288232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2324839" y="2403760"/>
            <a:ext cx="312907" cy="978932"/>
            <a:chOff x="6668239" y="2403760"/>
            <a:chExt cx="312907" cy="978932"/>
          </a:xfrm>
        </p:grpSpPr>
        <p:sp>
          <p:nvSpPr>
            <p:cNvPr id="57" name="Rectangle 56"/>
            <p:cNvSpPr/>
            <p:nvPr/>
          </p:nvSpPr>
          <p:spPr>
            <a:xfrm>
              <a:off x="6668239" y="2403760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/>
                <a:t>3</a:t>
              </a:r>
              <a:endParaRPr lang="en-US" b="1" dirty="0"/>
            </a:p>
          </p:txBody>
        </p:sp>
        <p:cxnSp>
          <p:nvCxnSpPr>
            <p:cNvPr id="58" name="Straight Connector 57"/>
            <p:cNvCxnSpPr>
              <a:stCxn id="69" idx="4"/>
            </p:cNvCxnSpPr>
            <p:nvPr/>
          </p:nvCxnSpPr>
          <p:spPr>
            <a:xfrm>
              <a:off x="6816440" y="2814652"/>
              <a:ext cx="0" cy="56804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6774880" y="273153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774686" y="1943562"/>
            <a:ext cx="3475150" cy="16703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69" idx="3"/>
          </p:cNvCxnSpPr>
          <p:nvPr/>
        </p:nvCxnSpPr>
        <p:spPr>
          <a:xfrm flipV="1">
            <a:off x="1260759" y="2802479"/>
            <a:ext cx="1182894" cy="108131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/>
          <p:cNvGrpSpPr/>
          <p:nvPr/>
        </p:nvGrpSpPr>
        <p:grpSpPr>
          <a:xfrm>
            <a:off x="1637706" y="2902396"/>
            <a:ext cx="312907" cy="480011"/>
            <a:chOff x="5981106" y="2902396"/>
            <a:chExt cx="312907" cy="480011"/>
          </a:xfrm>
        </p:grpSpPr>
        <p:grpSp>
          <p:nvGrpSpPr>
            <p:cNvPr id="84" name="Group 83"/>
            <p:cNvGrpSpPr/>
            <p:nvPr/>
          </p:nvGrpSpPr>
          <p:grpSpPr>
            <a:xfrm>
              <a:off x="5981106" y="2902396"/>
              <a:ext cx="312907" cy="410892"/>
              <a:chOff x="5981106" y="2902396"/>
              <a:chExt cx="312907" cy="410892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6096000" y="3230168"/>
                <a:ext cx="83120" cy="831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5981106" y="2902396"/>
                <a:ext cx="3129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</p:grpSp>
        <p:cxnSp>
          <p:nvCxnSpPr>
            <p:cNvPr id="119" name="Straight Connector 118"/>
            <p:cNvCxnSpPr>
              <a:stCxn id="65" idx="4"/>
            </p:cNvCxnSpPr>
            <p:nvPr/>
          </p:nvCxnSpPr>
          <p:spPr>
            <a:xfrm flipH="1">
              <a:off x="6137559" y="3313288"/>
              <a:ext cx="1" cy="6911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traight Connector 122"/>
          <p:cNvCxnSpPr/>
          <p:nvPr/>
        </p:nvCxnSpPr>
        <p:spPr>
          <a:xfrm>
            <a:off x="6207696" y="2239692"/>
            <a:ext cx="0" cy="22854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843514" y="3382692"/>
            <a:ext cx="381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eform 124"/>
          <p:cNvSpPr/>
          <p:nvPr/>
        </p:nvSpPr>
        <p:spPr>
          <a:xfrm>
            <a:off x="4912297" y="1865043"/>
            <a:ext cx="3752030" cy="3000089"/>
          </a:xfrm>
          <a:custGeom>
            <a:avLst/>
            <a:gdLst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2201333 w 4436533"/>
              <a:gd name="connsiteY4" fmla="*/ 12361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1913466 w 4436533"/>
              <a:gd name="connsiteY4" fmla="*/ 11853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785533 w 4436533"/>
              <a:gd name="connsiteY5" fmla="*/ 14393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090334 w 4436533"/>
              <a:gd name="connsiteY6" fmla="*/ 304800 h 1762797"/>
              <a:gd name="connsiteX7" fmla="*/ 4436533 w 4436533"/>
              <a:gd name="connsiteY7" fmla="*/ 0 h 1762797"/>
              <a:gd name="connsiteX0" fmla="*/ 0 w 3970866"/>
              <a:gd name="connsiteY0" fmla="*/ 1298313 h 1511710"/>
              <a:gd name="connsiteX1" fmla="*/ 550334 w 3970866"/>
              <a:gd name="connsiteY1" fmla="*/ 1509980 h 1511710"/>
              <a:gd name="connsiteX2" fmla="*/ 1058333 w 3970866"/>
              <a:gd name="connsiteY2" fmla="*/ 1196713 h 1511710"/>
              <a:gd name="connsiteX3" fmla="*/ 1405467 w 3970866"/>
              <a:gd name="connsiteY3" fmla="*/ 959646 h 1511710"/>
              <a:gd name="connsiteX4" fmla="*/ 1761066 w 3970866"/>
              <a:gd name="connsiteY4" fmla="*/ 917313 h 1511710"/>
              <a:gd name="connsiteX5" fmla="*/ 2353733 w 3970866"/>
              <a:gd name="connsiteY5" fmla="*/ 1239046 h 1511710"/>
              <a:gd name="connsiteX6" fmla="*/ 3090334 w 3970866"/>
              <a:gd name="connsiteY6" fmla="*/ 53713 h 1511710"/>
              <a:gd name="connsiteX7" fmla="*/ 3970866 w 3970866"/>
              <a:gd name="connsiteY7" fmla="*/ 62180 h 1511710"/>
              <a:gd name="connsiteX0" fmla="*/ 0 w 3970866"/>
              <a:gd name="connsiteY0" fmla="*/ 1470509 h 1683906"/>
              <a:gd name="connsiteX1" fmla="*/ 550334 w 3970866"/>
              <a:gd name="connsiteY1" fmla="*/ 1682176 h 1683906"/>
              <a:gd name="connsiteX2" fmla="*/ 1058333 w 3970866"/>
              <a:gd name="connsiteY2" fmla="*/ 1368909 h 1683906"/>
              <a:gd name="connsiteX3" fmla="*/ 1405467 w 3970866"/>
              <a:gd name="connsiteY3" fmla="*/ 1131842 h 1683906"/>
              <a:gd name="connsiteX4" fmla="*/ 1761066 w 3970866"/>
              <a:gd name="connsiteY4" fmla="*/ 1089509 h 1683906"/>
              <a:gd name="connsiteX5" fmla="*/ 2353733 w 3970866"/>
              <a:gd name="connsiteY5" fmla="*/ 1411242 h 1683906"/>
              <a:gd name="connsiteX6" fmla="*/ 2988734 w 3970866"/>
              <a:gd name="connsiteY6" fmla="*/ 39642 h 1683906"/>
              <a:gd name="connsiteX7" fmla="*/ 3970866 w 3970866"/>
              <a:gd name="connsiteY7" fmla="*/ 234376 h 1683906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1761066 w 3970866"/>
              <a:gd name="connsiteY4" fmla="*/ 1082573 h 1676970"/>
              <a:gd name="connsiteX5" fmla="*/ 2260600 w 3970866"/>
              <a:gd name="connsiteY5" fmla="*/ 1268839 h 1676970"/>
              <a:gd name="connsiteX6" fmla="*/ 2988734 w 3970866"/>
              <a:gd name="connsiteY6" fmla="*/ 32706 h 1676970"/>
              <a:gd name="connsiteX7" fmla="*/ 3970866 w 3970866"/>
              <a:gd name="connsiteY7" fmla="*/ 227440 h 1676970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2260600 w 3970866"/>
              <a:gd name="connsiteY4" fmla="*/ 1268839 h 1676970"/>
              <a:gd name="connsiteX5" fmla="*/ 2988734 w 3970866"/>
              <a:gd name="connsiteY5" fmla="*/ 32706 h 1676970"/>
              <a:gd name="connsiteX6" fmla="*/ 3970866 w 3970866"/>
              <a:gd name="connsiteY6" fmla="*/ 227440 h 1676970"/>
              <a:gd name="connsiteX0" fmla="*/ 0 w 3970866"/>
              <a:gd name="connsiteY0" fmla="*/ 1463573 h 1687533"/>
              <a:gd name="connsiteX1" fmla="*/ 550334 w 3970866"/>
              <a:gd name="connsiteY1" fmla="*/ 1675240 h 1687533"/>
              <a:gd name="connsiteX2" fmla="*/ 1405467 w 3970866"/>
              <a:gd name="connsiteY2" fmla="*/ 1124906 h 1687533"/>
              <a:gd name="connsiteX3" fmla="*/ 2260600 w 3970866"/>
              <a:gd name="connsiteY3" fmla="*/ 1268839 h 1687533"/>
              <a:gd name="connsiteX4" fmla="*/ 2988734 w 3970866"/>
              <a:gd name="connsiteY4" fmla="*/ 32706 h 1687533"/>
              <a:gd name="connsiteX5" fmla="*/ 3970866 w 3970866"/>
              <a:gd name="connsiteY5" fmla="*/ 227440 h 1687533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60600 w 3970866"/>
              <a:gd name="connsiteY3" fmla="*/ 1268839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09800 w 3970866"/>
              <a:gd name="connsiteY3" fmla="*/ 235905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642829 h 1972483"/>
              <a:gd name="connsiteX1" fmla="*/ 821267 w 3970866"/>
              <a:gd name="connsiteY1" fmla="*/ 1964562 h 1972483"/>
              <a:gd name="connsiteX2" fmla="*/ 1405467 w 3970866"/>
              <a:gd name="connsiteY2" fmla="*/ 1304162 h 1972483"/>
              <a:gd name="connsiteX3" fmla="*/ 2209800 w 3970866"/>
              <a:gd name="connsiteY3" fmla="*/ 415161 h 1972483"/>
              <a:gd name="connsiteX4" fmla="*/ 2751667 w 3970866"/>
              <a:gd name="connsiteY4" fmla="*/ 25695 h 1972483"/>
              <a:gd name="connsiteX5" fmla="*/ 3970866 w 3970866"/>
              <a:gd name="connsiteY5" fmla="*/ 406696 h 1972483"/>
              <a:gd name="connsiteX0" fmla="*/ 0 w 3970866"/>
              <a:gd name="connsiteY0" fmla="*/ 1637982 h 1967636"/>
              <a:gd name="connsiteX1" fmla="*/ 821267 w 3970866"/>
              <a:gd name="connsiteY1" fmla="*/ 1959715 h 1967636"/>
              <a:gd name="connsiteX2" fmla="*/ 1405467 w 3970866"/>
              <a:gd name="connsiteY2" fmla="*/ 1299315 h 1967636"/>
              <a:gd name="connsiteX3" fmla="*/ 2209800 w 3970866"/>
              <a:gd name="connsiteY3" fmla="*/ 410314 h 1967636"/>
              <a:gd name="connsiteX4" fmla="*/ 2751667 w 3970866"/>
              <a:gd name="connsiteY4" fmla="*/ 20848 h 1967636"/>
              <a:gd name="connsiteX5" fmla="*/ 3684049 w 3970866"/>
              <a:gd name="connsiteY5" fmla="*/ 30087 h 1967636"/>
              <a:gd name="connsiteX6" fmla="*/ 3970866 w 3970866"/>
              <a:gd name="connsiteY6" fmla="*/ 401849 h 1967636"/>
              <a:gd name="connsiteX0" fmla="*/ 0 w 3970866"/>
              <a:gd name="connsiteY0" fmla="*/ 1660501 h 1990155"/>
              <a:gd name="connsiteX1" fmla="*/ 821267 w 3970866"/>
              <a:gd name="connsiteY1" fmla="*/ 1982234 h 1990155"/>
              <a:gd name="connsiteX2" fmla="*/ 1405467 w 3970866"/>
              <a:gd name="connsiteY2" fmla="*/ 1321834 h 1990155"/>
              <a:gd name="connsiteX3" fmla="*/ 2209800 w 3970866"/>
              <a:gd name="connsiteY3" fmla="*/ 432833 h 1990155"/>
              <a:gd name="connsiteX4" fmla="*/ 2751667 w 3970866"/>
              <a:gd name="connsiteY4" fmla="*/ 43367 h 1990155"/>
              <a:gd name="connsiteX5" fmla="*/ 3684049 w 3970866"/>
              <a:gd name="connsiteY5" fmla="*/ 52606 h 1990155"/>
              <a:gd name="connsiteX6" fmla="*/ 3970866 w 3970866"/>
              <a:gd name="connsiteY6" fmla="*/ 424368 h 1990155"/>
              <a:gd name="connsiteX0" fmla="*/ 0 w 3953932"/>
              <a:gd name="connsiteY0" fmla="*/ 1660501 h 1990155"/>
              <a:gd name="connsiteX1" fmla="*/ 821267 w 3953932"/>
              <a:gd name="connsiteY1" fmla="*/ 1982234 h 1990155"/>
              <a:gd name="connsiteX2" fmla="*/ 1405467 w 3953932"/>
              <a:gd name="connsiteY2" fmla="*/ 1321834 h 1990155"/>
              <a:gd name="connsiteX3" fmla="*/ 2209800 w 3953932"/>
              <a:gd name="connsiteY3" fmla="*/ 432833 h 1990155"/>
              <a:gd name="connsiteX4" fmla="*/ 2751667 w 3953932"/>
              <a:gd name="connsiteY4" fmla="*/ 43367 h 1990155"/>
              <a:gd name="connsiteX5" fmla="*/ 3684049 w 3953932"/>
              <a:gd name="connsiteY5" fmla="*/ 52606 h 1990155"/>
              <a:gd name="connsiteX6" fmla="*/ 3953932 w 3953932"/>
              <a:gd name="connsiteY6" fmla="*/ 229634 h 1990155"/>
              <a:gd name="connsiteX0" fmla="*/ 0 w 3953932"/>
              <a:gd name="connsiteY0" fmla="*/ 1718758 h 2048412"/>
              <a:gd name="connsiteX1" fmla="*/ 821267 w 3953932"/>
              <a:gd name="connsiteY1" fmla="*/ 2040491 h 2048412"/>
              <a:gd name="connsiteX2" fmla="*/ 1405467 w 3953932"/>
              <a:gd name="connsiteY2" fmla="*/ 1380091 h 2048412"/>
              <a:gd name="connsiteX3" fmla="*/ 2209800 w 3953932"/>
              <a:gd name="connsiteY3" fmla="*/ 491090 h 2048412"/>
              <a:gd name="connsiteX4" fmla="*/ 3031067 w 3953932"/>
              <a:gd name="connsiteY4" fmla="*/ 24 h 2048412"/>
              <a:gd name="connsiteX5" fmla="*/ 3684049 w 3953932"/>
              <a:gd name="connsiteY5" fmla="*/ 110863 h 2048412"/>
              <a:gd name="connsiteX6" fmla="*/ 3953932 w 3953932"/>
              <a:gd name="connsiteY6" fmla="*/ 287891 h 2048412"/>
              <a:gd name="connsiteX0" fmla="*/ 0 w 3953932"/>
              <a:gd name="connsiteY0" fmla="*/ 1718758 h 1718758"/>
              <a:gd name="connsiteX1" fmla="*/ 1405467 w 3953932"/>
              <a:gd name="connsiteY1" fmla="*/ 1380091 h 1718758"/>
              <a:gd name="connsiteX2" fmla="*/ 2209800 w 3953932"/>
              <a:gd name="connsiteY2" fmla="*/ 491090 h 1718758"/>
              <a:gd name="connsiteX3" fmla="*/ 3031067 w 3953932"/>
              <a:gd name="connsiteY3" fmla="*/ 24 h 1718758"/>
              <a:gd name="connsiteX4" fmla="*/ 3684049 w 3953932"/>
              <a:gd name="connsiteY4" fmla="*/ 110863 h 1718758"/>
              <a:gd name="connsiteX5" fmla="*/ 3953932 w 3953932"/>
              <a:gd name="connsiteY5" fmla="*/ 287891 h 1718758"/>
              <a:gd name="connsiteX0" fmla="*/ 0 w 3953932"/>
              <a:gd name="connsiteY0" fmla="*/ 1718734 h 1718734"/>
              <a:gd name="connsiteX1" fmla="*/ 1405467 w 3953932"/>
              <a:gd name="connsiteY1" fmla="*/ 1380067 h 1718734"/>
              <a:gd name="connsiteX2" fmla="*/ 3031067 w 3953932"/>
              <a:gd name="connsiteY2" fmla="*/ 0 h 1718734"/>
              <a:gd name="connsiteX3" fmla="*/ 3684049 w 3953932"/>
              <a:gd name="connsiteY3" fmla="*/ 110839 h 1718734"/>
              <a:gd name="connsiteX4" fmla="*/ 3953932 w 3953932"/>
              <a:gd name="connsiteY4" fmla="*/ 287867 h 1718734"/>
              <a:gd name="connsiteX0" fmla="*/ 0 w 3953932"/>
              <a:gd name="connsiteY0" fmla="*/ 1764987 h 1764987"/>
              <a:gd name="connsiteX1" fmla="*/ 1405467 w 3953932"/>
              <a:gd name="connsiteY1" fmla="*/ 1426320 h 1764987"/>
              <a:gd name="connsiteX2" fmla="*/ 3031067 w 3953932"/>
              <a:gd name="connsiteY2" fmla="*/ 46253 h 1764987"/>
              <a:gd name="connsiteX3" fmla="*/ 3953932 w 3953932"/>
              <a:gd name="connsiteY3" fmla="*/ 334120 h 1764987"/>
              <a:gd name="connsiteX0" fmla="*/ 0 w 3920065"/>
              <a:gd name="connsiteY0" fmla="*/ 1886186 h 1886186"/>
              <a:gd name="connsiteX1" fmla="*/ 1405467 w 3920065"/>
              <a:gd name="connsiteY1" fmla="*/ 1547519 h 1886186"/>
              <a:gd name="connsiteX2" fmla="*/ 3031067 w 3920065"/>
              <a:gd name="connsiteY2" fmla="*/ 167452 h 1886186"/>
              <a:gd name="connsiteX3" fmla="*/ 3920065 w 3920065"/>
              <a:gd name="connsiteY3" fmla="*/ 31986 h 1886186"/>
              <a:gd name="connsiteX0" fmla="*/ 0 w 3920065"/>
              <a:gd name="connsiteY0" fmla="*/ 1863524 h 1863524"/>
              <a:gd name="connsiteX1" fmla="*/ 1405467 w 3920065"/>
              <a:gd name="connsiteY1" fmla="*/ 1524857 h 1863524"/>
              <a:gd name="connsiteX2" fmla="*/ 2794000 w 3920065"/>
              <a:gd name="connsiteY2" fmla="*/ 373390 h 1863524"/>
              <a:gd name="connsiteX3" fmla="*/ 3920065 w 3920065"/>
              <a:gd name="connsiteY3" fmla="*/ 9324 h 1863524"/>
              <a:gd name="connsiteX0" fmla="*/ 0 w 3860799"/>
              <a:gd name="connsiteY0" fmla="*/ 1871730 h 1871730"/>
              <a:gd name="connsiteX1" fmla="*/ 1405467 w 3860799"/>
              <a:gd name="connsiteY1" fmla="*/ 1533063 h 1871730"/>
              <a:gd name="connsiteX2" fmla="*/ 2794000 w 3860799"/>
              <a:gd name="connsiteY2" fmla="*/ 381596 h 1871730"/>
              <a:gd name="connsiteX3" fmla="*/ 3860799 w 3860799"/>
              <a:gd name="connsiteY3" fmla="*/ 9064 h 1871730"/>
              <a:gd name="connsiteX0" fmla="*/ 0 w 3860799"/>
              <a:gd name="connsiteY0" fmla="*/ 1862666 h 1862666"/>
              <a:gd name="connsiteX1" fmla="*/ 1405467 w 3860799"/>
              <a:gd name="connsiteY1" fmla="*/ 15239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1998134 w 3860799"/>
              <a:gd name="connsiteY2" fmla="*/ 321732 h 1862666"/>
              <a:gd name="connsiteX3" fmla="*/ 3860799 w 3860799"/>
              <a:gd name="connsiteY3" fmla="*/ 0 h 1862666"/>
              <a:gd name="connsiteX0" fmla="*/ 0 w 3801532"/>
              <a:gd name="connsiteY0" fmla="*/ 2158999 h 2158999"/>
              <a:gd name="connsiteX1" fmla="*/ 1295400 w 3801532"/>
              <a:gd name="connsiteY1" fmla="*/ 7196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733799"/>
              <a:gd name="connsiteY0" fmla="*/ 2019095 h 2019095"/>
              <a:gd name="connsiteX1" fmla="*/ 745067 w 3733799"/>
              <a:gd name="connsiteY1" fmla="*/ 884562 h 2019095"/>
              <a:gd name="connsiteX2" fmla="*/ 1557867 w 3733799"/>
              <a:gd name="connsiteY2" fmla="*/ 114095 h 2019095"/>
              <a:gd name="connsiteX3" fmla="*/ 3733799 w 3733799"/>
              <a:gd name="connsiteY3" fmla="*/ 88696 h 2019095"/>
              <a:gd name="connsiteX0" fmla="*/ 0 w 3733799"/>
              <a:gd name="connsiteY0" fmla="*/ 2069260 h 2069260"/>
              <a:gd name="connsiteX1" fmla="*/ 745067 w 3733799"/>
              <a:gd name="connsiteY1" fmla="*/ 934727 h 2069260"/>
              <a:gd name="connsiteX2" fmla="*/ 1557867 w 3733799"/>
              <a:gd name="connsiteY2" fmla="*/ 164260 h 2069260"/>
              <a:gd name="connsiteX3" fmla="*/ 3733799 w 3733799"/>
              <a:gd name="connsiteY3" fmla="*/ 138861 h 2069260"/>
              <a:gd name="connsiteX0" fmla="*/ 0 w 3676649"/>
              <a:gd name="connsiteY0" fmla="*/ 2369566 h 2369566"/>
              <a:gd name="connsiteX1" fmla="*/ 745067 w 3676649"/>
              <a:gd name="connsiteY1" fmla="*/ 1235033 h 2369566"/>
              <a:gd name="connsiteX2" fmla="*/ 1557867 w 3676649"/>
              <a:gd name="connsiteY2" fmla="*/ 464566 h 2369566"/>
              <a:gd name="connsiteX3" fmla="*/ 3676649 w 3676649"/>
              <a:gd name="connsiteY3" fmla="*/ 39117 h 2369566"/>
              <a:gd name="connsiteX0" fmla="*/ 0 w 3676649"/>
              <a:gd name="connsiteY0" fmla="*/ 2330449 h 2330449"/>
              <a:gd name="connsiteX1" fmla="*/ 745067 w 3676649"/>
              <a:gd name="connsiteY1" fmla="*/ 1195916 h 2330449"/>
              <a:gd name="connsiteX2" fmla="*/ 1557867 w 3676649"/>
              <a:gd name="connsiteY2" fmla="*/ 425449 h 2330449"/>
              <a:gd name="connsiteX3" fmla="*/ 2474472 w 3676649"/>
              <a:gd name="connsiteY3" fmla="*/ 98139 h 2330449"/>
              <a:gd name="connsiteX4" fmla="*/ 3676649 w 3676649"/>
              <a:gd name="connsiteY4" fmla="*/ 0 h 23304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57867 w 3632199"/>
              <a:gd name="connsiteY2" fmla="*/ 53974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639572 w 3632199"/>
              <a:gd name="connsiteY3" fmla="*/ 187039 h 2444749"/>
              <a:gd name="connsiteX4" fmla="*/ 3632199 w 3632199"/>
              <a:gd name="connsiteY4" fmla="*/ 0 h 244474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589617 w 3632199"/>
              <a:gd name="connsiteY2" fmla="*/ 56514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40426"/>
              <a:gd name="connsiteY0" fmla="*/ 2466889 h 2466889"/>
              <a:gd name="connsiteX1" fmla="*/ 833967 w 3640426"/>
              <a:gd name="connsiteY1" fmla="*/ 1313306 h 2466889"/>
              <a:gd name="connsiteX2" fmla="*/ 1710267 w 3640426"/>
              <a:gd name="connsiteY2" fmla="*/ 638089 h 2466889"/>
              <a:gd name="connsiteX3" fmla="*/ 2696722 w 3640426"/>
              <a:gd name="connsiteY3" fmla="*/ 196479 h 2466889"/>
              <a:gd name="connsiteX4" fmla="*/ 3541272 w 3640426"/>
              <a:gd name="connsiteY4" fmla="*/ 5979 h 2466889"/>
              <a:gd name="connsiteX5" fmla="*/ 3632199 w 3640426"/>
              <a:gd name="connsiteY5" fmla="*/ 41190 h 246688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287272 w 3632199"/>
              <a:gd name="connsiteY4" fmla="*/ 117189 h 2425699"/>
              <a:gd name="connsiteX5" fmla="*/ 3632199 w 3632199"/>
              <a:gd name="connsiteY5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360172 w 3632199"/>
              <a:gd name="connsiteY3" fmla="*/ 244189 h 2425699"/>
              <a:gd name="connsiteX4" fmla="*/ 3632199 w 3632199"/>
              <a:gd name="connsiteY4" fmla="*/ 0 h 242569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360172 w 3124199"/>
              <a:gd name="connsiteY3" fmla="*/ 23783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480822 w 3124199"/>
              <a:gd name="connsiteY3" fmla="*/ 15528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563372 w 3124199"/>
              <a:gd name="connsiteY3" fmla="*/ 263239 h 2419349"/>
              <a:gd name="connsiteX4" fmla="*/ 3124199 w 3124199"/>
              <a:gd name="connsiteY4" fmla="*/ 0 h 24193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3522 w 3105149"/>
              <a:gd name="connsiteY3" fmla="*/ 263239 h 2482849"/>
              <a:gd name="connsiteX4" fmla="*/ 3105149 w 3105149"/>
              <a:gd name="connsiteY4" fmla="*/ 0 h 248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149" h="2482849">
                <a:moveTo>
                  <a:pt x="0" y="2482849"/>
                </a:moveTo>
                <a:cubicBezTo>
                  <a:pt x="275873" y="2319160"/>
                  <a:pt x="409222" y="1754716"/>
                  <a:pt x="694267" y="1449916"/>
                </a:cubicBezTo>
                <a:cubicBezTo>
                  <a:pt x="979312" y="1145116"/>
                  <a:pt x="1422033" y="837012"/>
                  <a:pt x="1710267" y="654049"/>
                </a:cubicBezTo>
                <a:cubicBezTo>
                  <a:pt x="1998501" y="471086"/>
                  <a:pt x="2173200" y="362722"/>
                  <a:pt x="2493522" y="263239"/>
                </a:cubicBezTo>
                <a:cubicBezTo>
                  <a:pt x="2794794" y="132006"/>
                  <a:pt x="2954708" y="89502"/>
                  <a:pt x="3105149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/>
          <p:cNvSpPr/>
          <p:nvPr/>
        </p:nvSpPr>
        <p:spPr>
          <a:xfrm>
            <a:off x="7583619" y="1740932"/>
            <a:ext cx="5934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/>
              <a:t>f</a:t>
            </a:r>
            <a:r>
              <a:rPr lang="nl-NL" sz="2200" dirty="0"/>
              <a:t>(</a:t>
            </a:r>
            <a:r>
              <a:rPr lang="nl-NL" sz="2200" i="1" dirty="0"/>
              <a:t>x</a:t>
            </a:r>
            <a:r>
              <a:rPr lang="nl-NL" sz="2200" dirty="0"/>
              <a:t>)</a:t>
            </a:r>
            <a:endParaRPr lang="en-US" sz="2200" b="1" i="1" dirty="0"/>
          </a:p>
        </p:txBody>
      </p:sp>
      <p:sp>
        <p:nvSpPr>
          <p:cNvPr id="127" name="Rectangle 126"/>
          <p:cNvSpPr/>
          <p:nvPr/>
        </p:nvSpPr>
        <p:spPr>
          <a:xfrm>
            <a:off x="8421240" y="3332805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/>
              <a:t>b</a:t>
            </a:r>
            <a:endParaRPr lang="en-US" sz="2200" b="1" i="1" dirty="0"/>
          </a:p>
        </p:txBody>
      </p:sp>
      <p:sp>
        <p:nvSpPr>
          <p:cNvPr id="128" name="Rectangle 127"/>
          <p:cNvSpPr/>
          <p:nvPr/>
        </p:nvSpPr>
        <p:spPr>
          <a:xfrm>
            <a:off x="4764219" y="3306492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/>
              <a:t>a</a:t>
            </a:r>
            <a:endParaRPr lang="en-US" sz="2200" b="1" i="1" dirty="0"/>
          </a:p>
        </p:txBody>
      </p:sp>
      <p:grpSp>
        <p:nvGrpSpPr>
          <p:cNvPr id="129" name="Group 128"/>
          <p:cNvGrpSpPr/>
          <p:nvPr/>
        </p:nvGrpSpPr>
        <p:grpSpPr>
          <a:xfrm>
            <a:off x="4904190" y="3382692"/>
            <a:ext cx="312906" cy="1787240"/>
            <a:chOff x="4940571" y="3382692"/>
            <a:chExt cx="312906" cy="1787240"/>
          </a:xfrm>
        </p:grpSpPr>
        <p:cxnSp>
          <p:nvCxnSpPr>
            <p:cNvPr id="130" name="Straight Connector 129"/>
            <p:cNvCxnSpPr/>
            <p:nvPr/>
          </p:nvCxnSpPr>
          <p:spPr>
            <a:xfrm>
              <a:off x="5086051" y="3382692"/>
              <a:ext cx="0" cy="133004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130"/>
            <p:cNvSpPr/>
            <p:nvPr/>
          </p:nvSpPr>
          <p:spPr>
            <a:xfrm>
              <a:off x="4940571" y="4800600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/>
                <a:t>1</a:t>
              </a:r>
              <a:endParaRPr lang="en-US" b="1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5034966" y="470581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8446641" y="1524000"/>
            <a:ext cx="312907" cy="1841087"/>
            <a:chOff x="8483022" y="1524000"/>
            <a:chExt cx="312907" cy="1841087"/>
          </a:xfrm>
        </p:grpSpPr>
        <p:cxnSp>
          <p:nvCxnSpPr>
            <p:cNvPr id="134" name="Straight Connector 133"/>
            <p:cNvCxnSpPr>
              <a:stCxn id="136" idx="4"/>
            </p:cNvCxnSpPr>
            <p:nvPr/>
          </p:nvCxnSpPr>
          <p:spPr>
            <a:xfrm>
              <a:off x="8631954" y="1969532"/>
              <a:ext cx="7521" cy="1395555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 134"/>
            <p:cNvSpPr/>
            <p:nvPr/>
          </p:nvSpPr>
          <p:spPr>
            <a:xfrm>
              <a:off x="8483022" y="1524000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/>
                <a:t>2</a:t>
              </a:r>
              <a:endParaRPr lang="en-US" b="1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8590394" y="188641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6138693" y="2805668"/>
            <a:ext cx="312907" cy="597932"/>
            <a:chOff x="5427174" y="3175000"/>
            <a:chExt cx="312907" cy="597932"/>
          </a:xfrm>
        </p:grpSpPr>
        <p:cxnSp>
          <p:nvCxnSpPr>
            <p:cNvPr id="138" name="Straight Connector 137"/>
            <p:cNvCxnSpPr/>
            <p:nvPr/>
          </p:nvCxnSpPr>
          <p:spPr>
            <a:xfrm flipH="1">
              <a:off x="5562281" y="3493532"/>
              <a:ext cx="319" cy="279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138"/>
            <p:cNvSpPr/>
            <p:nvPr/>
          </p:nvSpPr>
          <p:spPr>
            <a:xfrm>
              <a:off x="5427174" y="3175000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/>
                <a:t>4</a:t>
              </a:r>
              <a:endParaRPr lang="en-US" b="1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5521040" y="3468004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1" name="Straight Connector 140"/>
          <p:cNvCxnSpPr>
            <a:stCxn id="132" idx="6"/>
            <a:endCxn id="125" idx="4"/>
          </p:cNvCxnSpPr>
          <p:nvPr/>
        </p:nvCxnSpPr>
        <p:spPr>
          <a:xfrm flipV="1">
            <a:off x="5081705" y="1865043"/>
            <a:ext cx="3582622" cy="288232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6631858" y="2403760"/>
            <a:ext cx="312907" cy="978932"/>
            <a:chOff x="6668239" y="2403760"/>
            <a:chExt cx="312907" cy="978932"/>
          </a:xfrm>
        </p:grpSpPr>
        <p:sp>
          <p:nvSpPr>
            <p:cNvPr id="143" name="Rectangle 142"/>
            <p:cNvSpPr/>
            <p:nvPr/>
          </p:nvSpPr>
          <p:spPr>
            <a:xfrm>
              <a:off x="6668239" y="2403760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/>
                <a:t>3</a:t>
              </a:r>
              <a:endParaRPr lang="en-US" b="1" dirty="0"/>
            </a:p>
          </p:txBody>
        </p:sp>
        <p:cxnSp>
          <p:nvCxnSpPr>
            <p:cNvPr id="144" name="Straight Connector 143"/>
            <p:cNvCxnSpPr>
              <a:stCxn id="145" idx="4"/>
            </p:cNvCxnSpPr>
            <p:nvPr/>
          </p:nvCxnSpPr>
          <p:spPr>
            <a:xfrm>
              <a:off x="6816440" y="2814652"/>
              <a:ext cx="0" cy="56804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/>
            <p:cNvSpPr/>
            <p:nvPr/>
          </p:nvSpPr>
          <p:spPr>
            <a:xfrm>
              <a:off x="6774880" y="273153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6" name="Straight Connector 145"/>
          <p:cNvCxnSpPr>
            <a:endCxn id="145" idx="4"/>
          </p:cNvCxnSpPr>
          <p:nvPr/>
        </p:nvCxnSpPr>
        <p:spPr>
          <a:xfrm flipV="1">
            <a:off x="5008395" y="2814652"/>
            <a:ext cx="1771664" cy="195154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endCxn id="140" idx="4"/>
          </p:cNvCxnSpPr>
          <p:nvPr/>
        </p:nvCxnSpPr>
        <p:spPr>
          <a:xfrm flipV="1">
            <a:off x="5053382" y="3181792"/>
            <a:ext cx="1220737" cy="15559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Group 147"/>
          <p:cNvGrpSpPr/>
          <p:nvPr/>
        </p:nvGrpSpPr>
        <p:grpSpPr>
          <a:xfrm>
            <a:off x="5960893" y="2900226"/>
            <a:ext cx="312907" cy="480011"/>
            <a:chOff x="5981106" y="2902396"/>
            <a:chExt cx="312907" cy="480011"/>
          </a:xfrm>
        </p:grpSpPr>
        <p:grpSp>
          <p:nvGrpSpPr>
            <p:cNvPr id="149" name="Group 148"/>
            <p:cNvGrpSpPr/>
            <p:nvPr/>
          </p:nvGrpSpPr>
          <p:grpSpPr>
            <a:xfrm>
              <a:off x="5981106" y="2902396"/>
              <a:ext cx="312907" cy="410892"/>
              <a:chOff x="5981106" y="2902396"/>
              <a:chExt cx="312907" cy="410892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6096000" y="3230168"/>
                <a:ext cx="83120" cy="831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5981106" y="2902396"/>
                <a:ext cx="3129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</p:grpSp>
        <p:cxnSp>
          <p:nvCxnSpPr>
            <p:cNvPr id="150" name="Straight Connector 149"/>
            <p:cNvCxnSpPr>
              <a:stCxn id="151" idx="4"/>
            </p:cNvCxnSpPr>
            <p:nvPr/>
          </p:nvCxnSpPr>
          <p:spPr>
            <a:xfrm flipH="1">
              <a:off x="6137559" y="3313288"/>
              <a:ext cx="1" cy="6911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Rectangle 158"/>
          <p:cNvSpPr/>
          <p:nvPr/>
        </p:nvSpPr>
        <p:spPr>
          <a:xfrm>
            <a:off x="611727" y="5334000"/>
            <a:ext cx="545556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b="1" dirty="0" err="1">
                <a:sym typeface="Symbol"/>
              </a:rPr>
              <a:t>Secant</a:t>
            </a:r>
            <a:r>
              <a:rPr lang="nl-NL" sz="2200" b="1" dirty="0">
                <a:sym typeface="Symbol"/>
              </a:rPr>
              <a:t>:  </a:t>
            </a:r>
            <a:r>
              <a:rPr lang="nl-NL" sz="2200" dirty="0" err="1">
                <a:sym typeface="Symbol"/>
              </a:rPr>
              <a:t>slightly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faster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convergence</a:t>
            </a:r>
            <a:r>
              <a:rPr lang="nl-NL" sz="2200" dirty="0">
                <a:sym typeface="Symbol"/>
              </a:rPr>
              <a:t>:</a:t>
            </a:r>
            <a:br>
              <a:rPr lang="nl-NL" sz="2200" dirty="0">
                <a:sym typeface="Symbol"/>
              </a:rPr>
            </a:br>
            <a:r>
              <a:rPr lang="nl-NL" sz="500" dirty="0">
                <a:sym typeface="Symbol"/>
              </a:rPr>
              <a:t> </a:t>
            </a:r>
            <a:endParaRPr lang="nl-NL" sz="2200" dirty="0">
              <a:sym typeface="Symbol"/>
            </a:endParaRPr>
          </a:p>
          <a:p>
            <a:r>
              <a:rPr lang="nl-NL" sz="2200" b="1" dirty="0" err="1">
                <a:sym typeface="Symbol"/>
              </a:rPr>
              <a:t>False</a:t>
            </a:r>
            <a:r>
              <a:rPr lang="nl-NL" sz="2200" b="1" dirty="0">
                <a:sym typeface="Symbol"/>
              </a:rPr>
              <a:t> </a:t>
            </a:r>
            <a:r>
              <a:rPr lang="nl-NL" sz="2200" b="1" dirty="0" err="1">
                <a:sym typeface="Symbol"/>
              </a:rPr>
              <a:t>position</a:t>
            </a:r>
            <a:r>
              <a:rPr lang="nl-NL" sz="2200" b="1" dirty="0">
                <a:sym typeface="Symbol"/>
              </a:rPr>
              <a:t>:  </a:t>
            </a:r>
            <a:r>
              <a:rPr lang="nl-NL" sz="2200" dirty="0" err="1">
                <a:sym typeface="Symbol"/>
              </a:rPr>
              <a:t>guaranteed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convergence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/>
              <p:cNvSpPr/>
              <p:nvPr/>
            </p:nvSpPr>
            <p:spPr>
              <a:xfrm>
                <a:off x="5334000" y="5257800"/>
                <a:ext cx="3276600" cy="539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/>
                                  <a:ea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𝐾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1.618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0" name="Rectangle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5257800"/>
                <a:ext cx="3276600" cy="5391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68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042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 4: 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Write a function in Excel and MATLAB to find a root </a:t>
            </a:r>
            <a:br>
              <a:rPr lang="en-US" dirty="0"/>
            </a:br>
            <a:r>
              <a:rPr lang="en-US" dirty="0"/>
              <a:t>of a function using the Secant and the False position methods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/>
              <a:t>Assume that an initial bracketing interval (x</a:t>
            </a:r>
            <a:r>
              <a:rPr lang="en-US" b="0" baseline="-25000" dirty="0"/>
              <a:t>1</a:t>
            </a:r>
            <a:r>
              <a:rPr lang="en-US" b="0" dirty="0"/>
              <a:t>, x</a:t>
            </a:r>
            <a:r>
              <a:rPr lang="en-US" b="0" baseline="-25000" dirty="0"/>
              <a:t>2</a:t>
            </a:r>
            <a:r>
              <a:rPr lang="en-US" b="0" dirty="0"/>
              <a:t>) is provided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/>
              <a:t>Also the required tolerance is specified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/>
              <a:t>Also output the required number of iterations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/>
              <a:t>Compare the bisection, false position and secant methods</a:t>
            </a:r>
            <a:br>
              <a:rPr lang="en-US" b="0" dirty="0"/>
            </a:br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31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336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1524000" y="4524158"/>
            <a:ext cx="2819400" cy="1800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8532812" cy="172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 4: </a:t>
            </a:r>
            <a:br>
              <a:rPr lang="en-US" dirty="0"/>
            </a:br>
            <a:endParaRPr lang="en-US" sz="7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Determination of the abscissa of the approximating line: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/>
              <a:t>Determine the approximating line: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b="0" dirty="0"/>
          </a:p>
          <a:p>
            <a:pPr lvl="1">
              <a:buFont typeface="Wingdings" panose="05000000000000000000" pitchFamily="2" charset="2"/>
              <a:buChar char="§"/>
            </a:pPr>
            <a:endParaRPr lang="en-US" b="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1400" b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/>
              <a:t>Determine abscissa:</a:t>
            </a:r>
            <a:br>
              <a:rPr lang="en-US" b="0" dirty="0"/>
            </a:br>
            <a:endParaRPr lang="en-US" b="0" dirty="0"/>
          </a:p>
          <a:p>
            <a:pPr lvl="1">
              <a:buFont typeface="Wingdings" panose="05000000000000000000" pitchFamily="2" charset="2"/>
              <a:buChar char="§"/>
            </a:pPr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32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cxnSp>
        <p:nvCxnSpPr>
          <p:cNvPr id="7" name="Straight Connector 6"/>
          <p:cNvCxnSpPr/>
          <p:nvPr/>
        </p:nvCxnSpPr>
        <p:spPr>
          <a:xfrm>
            <a:off x="6406943" y="3035585"/>
            <a:ext cx="0" cy="22854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42761" y="4178585"/>
            <a:ext cx="381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5111544" y="2660936"/>
            <a:ext cx="3752030" cy="3000089"/>
          </a:xfrm>
          <a:custGeom>
            <a:avLst/>
            <a:gdLst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2201333 w 4436533"/>
              <a:gd name="connsiteY4" fmla="*/ 12361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1913466 w 4436533"/>
              <a:gd name="connsiteY4" fmla="*/ 11853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785533 w 4436533"/>
              <a:gd name="connsiteY5" fmla="*/ 14393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090334 w 4436533"/>
              <a:gd name="connsiteY6" fmla="*/ 304800 h 1762797"/>
              <a:gd name="connsiteX7" fmla="*/ 4436533 w 4436533"/>
              <a:gd name="connsiteY7" fmla="*/ 0 h 1762797"/>
              <a:gd name="connsiteX0" fmla="*/ 0 w 3970866"/>
              <a:gd name="connsiteY0" fmla="*/ 1298313 h 1511710"/>
              <a:gd name="connsiteX1" fmla="*/ 550334 w 3970866"/>
              <a:gd name="connsiteY1" fmla="*/ 1509980 h 1511710"/>
              <a:gd name="connsiteX2" fmla="*/ 1058333 w 3970866"/>
              <a:gd name="connsiteY2" fmla="*/ 1196713 h 1511710"/>
              <a:gd name="connsiteX3" fmla="*/ 1405467 w 3970866"/>
              <a:gd name="connsiteY3" fmla="*/ 959646 h 1511710"/>
              <a:gd name="connsiteX4" fmla="*/ 1761066 w 3970866"/>
              <a:gd name="connsiteY4" fmla="*/ 917313 h 1511710"/>
              <a:gd name="connsiteX5" fmla="*/ 2353733 w 3970866"/>
              <a:gd name="connsiteY5" fmla="*/ 1239046 h 1511710"/>
              <a:gd name="connsiteX6" fmla="*/ 3090334 w 3970866"/>
              <a:gd name="connsiteY6" fmla="*/ 53713 h 1511710"/>
              <a:gd name="connsiteX7" fmla="*/ 3970866 w 3970866"/>
              <a:gd name="connsiteY7" fmla="*/ 62180 h 1511710"/>
              <a:gd name="connsiteX0" fmla="*/ 0 w 3970866"/>
              <a:gd name="connsiteY0" fmla="*/ 1470509 h 1683906"/>
              <a:gd name="connsiteX1" fmla="*/ 550334 w 3970866"/>
              <a:gd name="connsiteY1" fmla="*/ 1682176 h 1683906"/>
              <a:gd name="connsiteX2" fmla="*/ 1058333 w 3970866"/>
              <a:gd name="connsiteY2" fmla="*/ 1368909 h 1683906"/>
              <a:gd name="connsiteX3" fmla="*/ 1405467 w 3970866"/>
              <a:gd name="connsiteY3" fmla="*/ 1131842 h 1683906"/>
              <a:gd name="connsiteX4" fmla="*/ 1761066 w 3970866"/>
              <a:gd name="connsiteY4" fmla="*/ 1089509 h 1683906"/>
              <a:gd name="connsiteX5" fmla="*/ 2353733 w 3970866"/>
              <a:gd name="connsiteY5" fmla="*/ 1411242 h 1683906"/>
              <a:gd name="connsiteX6" fmla="*/ 2988734 w 3970866"/>
              <a:gd name="connsiteY6" fmla="*/ 39642 h 1683906"/>
              <a:gd name="connsiteX7" fmla="*/ 3970866 w 3970866"/>
              <a:gd name="connsiteY7" fmla="*/ 234376 h 1683906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1761066 w 3970866"/>
              <a:gd name="connsiteY4" fmla="*/ 1082573 h 1676970"/>
              <a:gd name="connsiteX5" fmla="*/ 2260600 w 3970866"/>
              <a:gd name="connsiteY5" fmla="*/ 1268839 h 1676970"/>
              <a:gd name="connsiteX6" fmla="*/ 2988734 w 3970866"/>
              <a:gd name="connsiteY6" fmla="*/ 32706 h 1676970"/>
              <a:gd name="connsiteX7" fmla="*/ 3970866 w 3970866"/>
              <a:gd name="connsiteY7" fmla="*/ 227440 h 1676970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2260600 w 3970866"/>
              <a:gd name="connsiteY4" fmla="*/ 1268839 h 1676970"/>
              <a:gd name="connsiteX5" fmla="*/ 2988734 w 3970866"/>
              <a:gd name="connsiteY5" fmla="*/ 32706 h 1676970"/>
              <a:gd name="connsiteX6" fmla="*/ 3970866 w 3970866"/>
              <a:gd name="connsiteY6" fmla="*/ 227440 h 1676970"/>
              <a:gd name="connsiteX0" fmla="*/ 0 w 3970866"/>
              <a:gd name="connsiteY0" fmla="*/ 1463573 h 1687533"/>
              <a:gd name="connsiteX1" fmla="*/ 550334 w 3970866"/>
              <a:gd name="connsiteY1" fmla="*/ 1675240 h 1687533"/>
              <a:gd name="connsiteX2" fmla="*/ 1405467 w 3970866"/>
              <a:gd name="connsiteY2" fmla="*/ 1124906 h 1687533"/>
              <a:gd name="connsiteX3" fmla="*/ 2260600 w 3970866"/>
              <a:gd name="connsiteY3" fmla="*/ 1268839 h 1687533"/>
              <a:gd name="connsiteX4" fmla="*/ 2988734 w 3970866"/>
              <a:gd name="connsiteY4" fmla="*/ 32706 h 1687533"/>
              <a:gd name="connsiteX5" fmla="*/ 3970866 w 3970866"/>
              <a:gd name="connsiteY5" fmla="*/ 227440 h 1687533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60600 w 3970866"/>
              <a:gd name="connsiteY3" fmla="*/ 1268839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09800 w 3970866"/>
              <a:gd name="connsiteY3" fmla="*/ 235905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642829 h 1972483"/>
              <a:gd name="connsiteX1" fmla="*/ 821267 w 3970866"/>
              <a:gd name="connsiteY1" fmla="*/ 1964562 h 1972483"/>
              <a:gd name="connsiteX2" fmla="*/ 1405467 w 3970866"/>
              <a:gd name="connsiteY2" fmla="*/ 1304162 h 1972483"/>
              <a:gd name="connsiteX3" fmla="*/ 2209800 w 3970866"/>
              <a:gd name="connsiteY3" fmla="*/ 415161 h 1972483"/>
              <a:gd name="connsiteX4" fmla="*/ 2751667 w 3970866"/>
              <a:gd name="connsiteY4" fmla="*/ 25695 h 1972483"/>
              <a:gd name="connsiteX5" fmla="*/ 3970866 w 3970866"/>
              <a:gd name="connsiteY5" fmla="*/ 406696 h 1972483"/>
              <a:gd name="connsiteX0" fmla="*/ 0 w 3970866"/>
              <a:gd name="connsiteY0" fmla="*/ 1637982 h 1967636"/>
              <a:gd name="connsiteX1" fmla="*/ 821267 w 3970866"/>
              <a:gd name="connsiteY1" fmla="*/ 1959715 h 1967636"/>
              <a:gd name="connsiteX2" fmla="*/ 1405467 w 3970866"/>
              <a:gd name="connsiteY2" fmla="*/ 1299315 h 1967636"/>
              <a:gd name="connsiteX3" fmla="*/ 2209800 w 3970866"/>
              <a:gd name="connsiteY3" fmla="*/ 410314 h 1967636"/>
              <a:gd name="connsiteX4" fmla="*/ 2751667 w 3970866"/>
              <a:gd name="connsiteY4" fmla="*/ 20848 h 1967636"/>
              <a:gd name="connsiteX5" fmla="*/ 3684049 w 3970866"/>
              <a:gd name="connsiteY5" fmla="*/ 30087 h 1967636"/>
              <a:gd name="connsiteX6" fmla="*/ 3970866 w 3970866"/>
              <a:gd name="connsiteY6" fmla="*/ 401849 h 1967636"/>
              <a:gd name="connsiteX0" fmla="*/ 0 w 3970866"/>
              <a:gd name="connsiteY0" fmla="*/ 1660501 h 1990155"/>
              <a:gd name="connsiteX1" fmla="*/ 821267 w 3970866"/>
              <a:gd name="connsiteY1" fmla="*/ 1982234 h 1990155"/>
              <a:gd name="connsiteX2" fmla="*/ 1405467 w 3970866"/>
              <a:gd name="connsiteY2" fmla="*/ 1321834 h 1990155"/>
              <a:gd name="connsiteX3" fmla="*/ 2209800 w 3970866"/>
              <a:gd name="connsiteY3" fmla="*/ 432833 h 1990155"/>
              <a:gd name="connsiteX4" fmla="*/ 2751667 w 3970866"/>
              <a:gd name="connsiteY4" fmla="*/ 43367 h 1990155"/>
              <a:gd name="connsiteX5" fmla="*/ 3684049 w 3970866"/>
              <a:gd name="connsiteY5" fmla="*/ 52606 h 1990155"/>
              <a:gd name="connsiteX6" fmla="*/ 3970866 w 3970866"/>
              <a:gd name="connsiteY6" fmla="*/ 424368 h 1990155"/>
              <a:gd name="connsiteX0" fmla="*/ 0 w 3953932"/>
              <a:gd name="connsiteY0" fmla="*/ 1660501 h 1990155"/>
              <a:gd name="connsiteX1" fmla="*/ 821267 w 3953932"/>
              <a:gd name="connsiteY1" fmla="*/ 1982234 h 1990155"/>
              <a:gd name="connsiteX2" fmla="*/ 1405467 w 3953932"/>
              <a:gd name="connsiteY2" fmla="*/ 1321834 h 1990155"/>
              <a:gd name="connsiteX3" fmla="*/ 2209800 w 3953932"/>
              <a:gd name="connsiteY3" fmla="*/ 432833 h 1990155"/>
              <a:gd name="connsiteX4" fmla="*/ 2751667 w 3953932"/>
              <a:gd name="connsiteY4" fmla="*/ 43367 h 1990155"/>
              <a:gd name="connsiteX5" fmla="*/ 3684049 w 3953932"/>
              <a:gd name="connsiteY5" fmla="*/ 52606 h 1990155"/>
              <a:gd name="connsiteX6" fmla="*/ 3953932 w 3953932"/>
              <a:gd name="connsiteY6" fmla="*/ 229634 h 1990155"/>
              <a:gd name="connsiteX0" fmla="*/ 0 w 3953932"/>
              <a:gd name="connsiteY0" fmla="*/ 1718758 h 2048412"/>
              <a:gd name="connsiteX1" fmla="*/ 821267 w 3953932"/>
              <a:gd name="connsiteY1" fmla="*/ 2040491 h 2048412"/>
              <a:gd name="connsiteX2" fmla="*/ 1405467 w 3953932"/>
              <a:gd name="connsiteY2" fmla="*/ 1380091 h 2048412"/>
              <a:gd name="connsiteX3" fmla="*/ 2209800 w 3953932"/>
              <a:gd name="connsiteY3" fmla="*/ 491090 h 2048412"/>
              <a:gd name="connsiteX4" fmla="*/ 3031067 w 3953932"/>
              <a:gd name="connsiteY4" fmla="*/ 24 h 2048412"/>
              <a:gd name="connsiteX5" fmla="*/ 3684049 w 3953932"/>
              <a:gd name="connsiteY5" fmla="*/ 110863 h 2048412"/>
              <a:gd name="connsiteX6" fmla="*/ 3953932 w 3953932"/>
              <a:gd name="connsiteY6" fmla="*/ 287891 h 2048412"/>
              <a:gd name="connsiteX0" fmla="*/ 0 w 3953932"/>
              <a:gd name="connsiteY0" fmla="*/ 1718758 h 1718758"/>
              <a:gd name="connsiteX1" fmla="*/ 1405467 w 3953932"/>
              <a:gd name="connsiteY1" fmla="*/ 1380091 h 1718758"/>
              <a:gd name="connsiteX2" fmla="*/ 2209800 w 3953932"/>
              <a:gd name="connsiteY2" fmla="*/ 491090 h 1718758"/>
              <a:gd name="connsiteX3" fmla="*/ 3031067 w 3953932"/>
              <a:gd name="connsiteY3" fmla="*/ 24 h 1718758"/>
              <a:gd name="connsiteX4" fmla="*/ 3684049 w 3953932"/>
              <a:gd name="connsiteY4" fmla="*/ 110863 h 1718758"/>
              <a:gd name="connsiteX5" fmla="*/ 3953932 w 3953932"/>
              <a:gd name="connsiteY5" fmla="*/ 287891 h 1718758"/>
              <a:gd name="connsiteX0" fmla="*/ 0 w 3953932"/>
              <a:gd name="connsiteY0" fmla="*/ 1718734 h 1718734"/>
              <a:gd name="connsiteX1" fmla="*/ 1405467 w 3953932"/>
              <a:gd name="connsiteY1" fmla="*/ 1380067 h 1718734"/>
              <a:gd name="connsiteX2" fmla="*/ 3031067 w 3953932"/>
              <a:gd name="connsiteY2" fmla="*/ 0 h 1718734"/>
              <a:gd name="connsiteX3" fmla="*/ 3684049 w 3953932"/>
              <a:gd name="connsiteY3" fmla="*/ 110839 h 1718734"/>
              <a:gd name="connsiteX4" fmla="*/ 3953932 w 3953932"/>
              <a:gd name="connsiteY4" fmla="*/ 287867 h 1718734"/>
              <a:gd name="connsiteX0" fmla="*/ 0 w 3953932"/>
              <a:gd name="connsiteY0" fmla="*/ 1764987 h 1764987"/>
              <a:gd name="connsiteX1" fmla="*/ 1405467 w 3953932"/>
              <a:gd name="connsiteY1" fmla="*/ 1426320 h 1764987"/>
              <a:gd name="connsiteX2" fmla="*/ 3031067 w 3953932"/>
              <a:gd name="connsiteY2" fmla="*/ 46253 h 1764987"/>
              <a:gd name="connsiteX3" fmla="*/ 3953932 w 3953932"/>
              <a:gd name="connsiteY3" fmla="*/ 334120 h 1764987"/>
              <a:gd name="connsiteX0" fmla="*/ 0 w 3920065"/>
              <a:gd name="connsiteY0" fmla="*/ 1886186 h 1886186"/>
              <a:gd name="connsiteX1" fmla="*/ 1405467 w 3920065"/>
              <a:gd name="connsiteY1" fmla="*/ 1547519 h 1886186"/>
              <a:gd name="connsiteX2" fmla="*/ 3031067 w 3920065"/>
              <a:gd name="connsiteY2" fmla="*/ 167452 h 1886186"/>
              <a:gd name="connsiteX3" fmla="*/ 3920065 w 3920065"/>
              <a:gd name="connsiteY3" fmla="*/ 31986 h 1886186"/>
              <a:gd name="connsiteX0" fmla="*/ 0 w 3920065"/>
              <a:gd name="connsiteY0" fmla="*/ 1863524 h 1863524"/>
              <a:gd name="connsiteX1" fmla="*/ 1405467 w 3920065"/>
              <a:gd name="connsiteY1" fmla="*/ 1524857 h 1863524"/>
              <a:gd name="connsiteX2" fmla="*/ 2794000 w 3920065"/>
              <a:gd name="connsiteY2" fmla="*/ 373390 h 1863524"/>
              <a:gd name="connsiteX3" fmla="*/ 3920065 w 3920065"/>
              <a:gd name="connsiteY3" fmla="*/ 9324 h 1863524"/>
              <a:gd name="connsiteX0" fmla="*/ 0 w 3860799"/>
              <a:gd name="connsiteY0" fmla="*/ 1871730 h 1871730"/>
              <a:gd name="connsiteX1" fmla="*/ 1405467 w 3860799"/>
              <a:gd name="connsiteY1" fmla="*/ 1533063 h 1871730"/>
              <a:gd name="connsiteX2" fmla="*/ 2794000 w 3860799"/>
              <a:gd name="connsiteY2" fmla="*/ 381596 h 1871730"/>
              <a:gd name="connsiteX3" fmla="*/ 3860799 w 3860799"/>
              <a:gd name="connsiteY3" fmla="*/ 9064 h 1871730"/>
              <a:gd name="connsiteX0" fmla="*/ 0 w 3860799"/>
              <a:gd name="connsiteY0" fmla="*/ 1862666 h 1862666"/>
              <a:gd name="connsiteX1" fmla="*/ 1405467 w 3860799"/>
              <a:gd name="connsiteY1" fmla="*/ 15239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1998134 w 3860799"/>
              <a:gd name="connsiteY2" fmla="*/ 321732 h 1862666"/>
              <a:gd name="connsiteX3" fmla="*/ 3860799 w 3860799"/>
              <a:gd name="connsiteY3" fmla="*/ 0 h 1862666"/>
              <a:gd name="connsiteX0" fmla="*/ 0 w 3801532"/>
              <a:gd name="connsiteY0" fmla="*/ 2158999 h 2158999"/>
              <a:gd name="connsiteX1" fmla="*/ 1295400 w 3801532"/>
              <a:gd name="connsiteY1" fmla="*/ 7196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733799"/>
              <a:gd name="connsiteY0" fmla="*/ 2019095 h 2019095"/>
              <a:gd name="connsiteX1" fmla="*/ 745067 w 3733799"/>
              <a:gd name="connsiteY1" fmla="*/ 884562 h 2019095"/>
              <a:gd name="connsiteX2" fmla="*/ 1557867 w 3733799"/>
              <a:gd name="connsiteY2" fmla="*/ 114095 h 2019095"/>
              <a:gd name="connsiteX3" fmla="*/ 3733799 w 3733799"/>
              <a:gd name="connsiteY3" fmla="*/ 88696 h 2019095"/>
              <a:gd name="connsiteX0" fmla="*/ 0 w 3733799"/>
              <a:gd name="connsiteY0" fmla="*/ 2069260 h 2069260"/>
              <a:gd name="connsiteX1" fmla="*/ 745067 w 3733799"/>
              <a:gd name="connsiteY1" fmla="*/ 934727 h 2069260"/>
              <a:gd name="connsiteX2" fmla="*/ 1557867 w 3733799"/>
              <a:gd name="connsiteY2" fmla="*/ 164260 h 2069260"/>
              <a:gd name="connsiteX3" fmla="*/ 3733799 w 3733799"/>
              <a:gd name="connsiteY3" fmla="*/ 138861 h 2069260"/>
              <a:gd name="connsiteX0" fmla="*/ 0 w 3676649"/>
              <a:gd name="connsiteY0" fmla="*/ 2369566 h 2369566"/>
              <a:gd name="connsiteX1" fmla="*/ 745067 w 3676649"/>
              <a:gd name="connsiteY1" fmla="*/ 1235033 h 2369566"/>
              <a:gd name="connsiteX2" fmla="*/ 1557867 w 3676649"/>
              <a:gd name="connsiteY2" fmla="*/ 464566 h 2369566"/>
              <a:gd name="connsiteX3" fmla="*/ 3676649 w 3676649"/>
              <a:gd name="connsiteY3" fmla="*/ 39117 h 2369566"/>
              <a:gd name="connsiteX0" fmla="*/ 0 w 3676649"/>
              <a:gd name="connsiteY0" fmla="*/ 2330449 h 2330449"/>
              <a:gd name="connsiteX1" fmla="*/ 745067 w 3676649"/>
              <a:gd name="connsiteY1" fmla="*/ 1195916 h 2330449"/>
              <a:gd name="connsiteX2" fmla="*/ 1557867 w 3676649"/>
              <a:gd name="connsiteY2" fmla="*/ 425449 h 2330449"/>
              <a:gd name="connsiteX3" fmla="*/ 2474472 w 3676649"/>
              <a:gd name="connsiteY3" fmla="*/ 98139 h 2330449"/>
              <a:gd name="connsiteX4" fmla="*/ 3676649 w 3676649"/>
              <a:gd name="connsiteY4" fmla="*/ 0 h 23304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57867 w 3632199"/>
              <a:gd name="connsiteY2" fmla="*/ 53974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639572 w 3632199"/>
              <a:gd name="connsiteY3" fmla="*/ 187039 h 2444749"/>
              <a:gd name="connsiteX4" fmla="*/ 3632199 w 3632199"/>
              <a:gd name="connsiteY4" fmla="*/ 0 h 244474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589617 w 3632199"/>
              <a:gd name="connsiteY2" fmla="*/ 56514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40426"/>
              <a:gd name="connsiteY0" fmla="*/ 2466889 h 2466889"/>
              <a:gd name="connsiteX1" fmla="*/ 833967 w 3640426"/>
              <a:gd name="connsiteY1" fmla="*/ 1313306 h 2466889"/>
              <a:gd name="connsiteX2" fmla="*/ 1710267 w 3640426"/>
              <a:gd name="connsiteY2" fmla="*/ 638089 h 2466889"/>
              <a:gd name="connsiteX3" fmla="*/ 2696722 w 3640426"/>
              <a:gd name="connsiteY3" fmla="*/ 196479 h 2466889"/>
              <a:gd name="connsiteX4" fmla="*/ 3541272 w 3640426"/>
              <a:gd name="connsiteY4" fmla="*/ 5979 h 2466889"/>
              <a:gd name="connsiteX5" fmla="*/ 3632199 w 3640426"/>
              <a:gd name="connsiteY5" fmla="*/ 41190 h 246688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287272 w 3632199"/>
              <a:gd name="connsiteY4" fmla="*/ 117189 h 2425699"/>
              <a:gd name="connsiteX5" fmla="*/ 3632199 w 3632199"/>
              <a:gd name="connsiteY5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360172 w 3632199"/>
              <a:gd name="connsiteY3" fmla="*/ 244189 h 2425699"/>
              <a:gd name="connsiteX4" fmla="*/ 3632199 w 3632199"/>
              <a:gd name="connsiteY4" fmla="*/ 0 h 242569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360172 w 3124199"/>
              <a:gd name="connsiteY3" fmla="*/ 23783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480822 w 3124199"/>
              <a:gd name="connsiteY3" fmla="*/ 15528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563372 w 3124199"/>
              <a:gd name="connsiteY3" fmla="*/ 263239 h 2419349"/>
              <a:gd name="connsiteX4" fmla="*/ 3124199 w 3124199"/>
              <a:gd name="connsiteY4" fmla="*/ 0 h 24193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3522 w 3105149"/>
              <a:gd name="connsiteY3" fmla="*/ 263239 h 2482849"/>
              <a:gd name="connsiteX4" fmla="*/ 3105149 w 3105149"/>
              <a:gd name="connsiteY4" fmla="*/ 0 h 248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149" h="2482849">
                <a:moveTo>
                  <a:pt x="0" y="2482849"/>
                </a:moveTo>
                <a:cubicBezTo>
                  <a:pt x="275873" y="2319160"/>
                  <a:pt x="409222" y="1754716"/>
                  <a:pt x="694267" y="1449916"/>
                </a:cubicBezTo>
                <a:cubicBezTo>
                  <a:pt x="979312" y="1145116"/>
                  <a:pt x="1422033" y="837012"/>
                  <a:pt x="1710267" y="654049"/>
                </a:cubicBezTo>
                <a:cubicBezTo>
                  <a:pt x="1998501" y="471086"/>
                  <a:pt x="2173200" y="362722"/>
                  <a:pt x="2493522" y="263239"/>
                </a:cubicBezTo>
                <a:cubicBezTo>
                  <a:pt x="2794794" y="132006"/>
                  <a:pt x="2954708" y="89502"/>
                  <a:pt x="3105149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82866" y="2536825"/>
            <a:ext cx="5934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/>
              <a:t>f</a:t>
            </a:r>
            <a:r>
              <a:rPr lang="nl-NL" sz="2200" dirty="0"/>
              <a:t>(</a:t>
            </a:r>
            <a:r>
              <a:rPr lang="nl-NL" sz="2200" i="1" dirty="0"/>
              <a:t>x</a:t>
            </a:r>
            <a:r>
              <a:rPr lang="nl-NL" sz="2200" dirty="0"/>
              <a:t>)</a:t>
            </a:r>
            <a:endParaRPr lang="en-US" sz="2200" b="1" i="1" dirty="0"/>
          </a:p>
        </p:txBody>
      </p:sp>
      <p:sp>
        <p:nvSpPr>
          <p:cNvPr id="11" name="Rectangle 10"/>
          <p:cNvSpPr/>
          <p:nvPr/>
        </p:nvSpPr>
        <p:spPr>
          <a:xfrm>
            <a:off x="8620487" y="4128698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/>
              <a:t>b</a:t>
            </a:r>
            <a:endParaRPr lang="en-US" sz="2200" b="1" i="1" dirty="0"/>
          </a:p>
        </p:txBody>
      </p:sp>
      <p:sp>
        <p:nvSpPr>
          <p:cNvPr id="12" name="Rectangle 11"/>
          <p:cNvSpPr/>
          <p:nvPr/>
        </p:nvSpPr>
        <p:spPr>
          <a:xfrm>
            <a:off x="4963466" y="4102385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/>
              <a:t>a</a:t>
            </a:r>
            <a:endParaRPr lang="en-US" sz="2200" b="1" i="1" dirty="0"/>
          </a:p>
        </p:txBody>
      </p:sp>
      <p:cxnSp>
        <p:nvCxnSpPr>
          <p:cNvPr id="14" name="Straight Connector 13"/>
          <p:cNvCxnSpPr>
            <a:stCxn id="16" idx="4"/>
          </p:cNvCxnSpPr>
          <p:nvPr/>
        </p:nvCxnSpPr>
        <p:spPr>
          <a:xfrm>
            <a:off x="8794820" y="2765425"/>
            <a:ext cx="7521" cy="139555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536885" y="2319893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b</a:t>
            </a:r>
            <a:r>
              <a:rPr lang="en-US" dirty="0"/>
              <a:t>)</a:t>
            </a:r>
          </a:p>
        </p:txBody>
      </p:sp>
      <p:sp>
        <p:nvSpPr>
          <p:cNvPr id="16" name="Oval 15"/>
          <p:cNvSpPr/>
          <p:nvPr/>
        </p:nvSpPr>
        <p:spPr>
          <a:xfrm>
            <a:off x="8753260" y="2682305"/>
            <a:ext cx="83120" cy="8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45" idx="4"/>
            <a:endCxn id="9" idx="4"/>
          </p:cNvCxnSpPr>
          <p:nvPr/>
        </p:nvCxnSpPr>
        <p:spPr>
          <a:xfrm flipV="1">
            <a:off x="5299360" y="2660936"/>
            <a:ext cx="3564214" cy="28546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078531" y="5520293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a</a:t>
            </a:r>
            <a:r>
              <a:rPr lang="en-US" dirty="0"/>
              <a:t>)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5306825" y="4178585"/>
            <a:ext cx="7521" cy="139555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066800" y="2536825"/>
                <a:ext cx="4953000" cy="7494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536825"/>
                <a:ext cx="4953000" cy="74943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066800" y="3962400"/>
                <a:ext cx="14478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962400"/>
                <a:ext cx="1447800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2521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1092200" y="4736715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>
                <a:sym typeface="Symbol"/>
              </a:rPr>
              <a:t>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524000" y="4558002"/>
                <a:ext cx="2895600" cy="808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𝑎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558002"/>
                <a:ext cx="2895600" cy="80881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6858000" y="4289425"/>
                <a:ext cx="6096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4289425"/>
                <a:ext cx="609600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6934200" y="4130105"/>
            <a:ext cx="83120" cy="8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257800" y="5432425"/>
            <a:ext cx="83120" cy="8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905000" y="5486400"/>
                <a:ext cx="2895600" cy="808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𝑏𝑓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486400"/>
                <a:ext cx="2895600" cy="80881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368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14475"/>
            <a:ext cx="8610600" cy="4394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33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Exercise 4:  False position method in Excel</a:t>
            </a:r>
          </a:p>
          <a:p>
            <a:endParaRPr lang="en-US" kern="0" dirty="0"/>
          </a:p>
        </p:txBody>
      </p:sp>
      <p:sp>
        <p:nvSpPr>
          <p:cNvPr id="9" name="Right Arrow 8"/>
          <p:cNvSpPr/>
          <p:nvPr/>
        </p:nvSpPr>
        <p:spPr>
          <a:xfrm rot="17826159">
            <a:off x="1130189" y="4793479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4443725">
            <a:off x="2185641" y="4811990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5105400" y="5410200"/>
            <a:ext cx="4191000" cy="817318"/>
            <a:chOff x="4876800" y="2107360"/>
            <a:chExt cx="3200400" cy="817318"/>
          </a:xfrm>
        </p:grpSpPr>
        <p:grpSp>
          <p:nvGrpSpPr>
            <p:cNvPr id="27" name="Group 26"/>
            <p:cNvGrpSpPr/>
            <p:nvPr/>
          </p:nvGrpSpPr>
          <p:grpSpPr>
            <a:xfrm>
              <a:off x="4876800" y="2107360"/>
              <a:ext cx="3200400" cy="817318"/>
              <a:chOff x="4876800" y="2107360"/>
              <a:chExt cx="3200400" cy="817318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4876800" y="2107360"/>
                <a:ext cx="3047538" cy="81731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876800" y="2124458"/>
                <a:ext cx="3200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l-NL" sz="2000" dirty="0">
                    <a:sym typeface="Symbol"/>
                  </a:rPr>
                  <a:t>x </a:t>
                </a:r>
                <a:r>
                  <a:rPr lang="nl-NL" sz="2000" dirty="0" err="1">
                    <a:sym typeface="Symbol"/>
                  </a:rPr>
                  <a:t>absc</a:t>
                </a:r>
                <a:r>
                  <a:rPr lang="nl-NL" sz="2000" dirty="0">
                    <a:sym typeface="Symbol"/>
                  </a:rPr>
                  <a:t> = x1 – f1*(x2 – x1)/(f2 – f1) </a:t>
                </a:r>
                <a:endParaRPr lang="en-US" sz="2000" b="1" i="1" dirty="0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4932218" y="2514600"/>
              <a:ext cx="1981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2000" dirty="0">
                  <a:sym typeface="Symbol"/>
                </a:rPr>
                <a:t>f </a:t>
              </a:r>
              <a:r>
                <a:rPr lang="nl-NL" sz="2000" dirty="0" err="1">
                  <a:sym typeface="Symbol"/>
                </a:rPr>
                <a:t>absc</a:t>
              </a:r>
              <a:r>
                <a:rPr lang="nl-NL" sz="2000" dirty="0">
                  <a:sym typeface="Symbol"/>
                </a:rPr>
                <a:t> = f(x </a:t>
              </a:r>
              <a:r>
                <a:rPr lang="nl-NL" sz="2000" dirty="0" err="1">
                  <a:sym typeface="Symbol"/>
                </a:rPr>
                <a:t>absc</a:t>
              </a:r>
              <a:r>
                <a:rPr lang="nl-NL" sz="2000" dirty="0">
                  <a:sym typeface="Symbol"/>
                </a:rPr>
                <a:t>)</a:t>
              </a:r>
              <a:endParaRPr lang="en-US" sz="2000" b="1" i="1" dirty="0"/>
            </a:p>
          </p:txBody>
        </p:sp>
      </p:grpSp>
      <p:sp>
        <p:nvSpPr>
          <p:cNvPr id="31" name="Right Arrow 30"/>
          <p:cNvSpPr/>
          <p:nvPr/>
        </p:nvSpPr>
        <p:spPr>
          <a:xfrm rot="16200000">
            <a:off x="5486400" y="4876801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6200000">
            <a:off x="6324600" y="4876801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0" y="5346264"/>
            <a:ext cx="2133600" cy="749736"/>
            <a:chOff x="76200" y="2396550"/>
            <a:chExt cx="3200400" cy="749736"/>
          </a:xfrm>
        </p:grpSpPr>
        <p:sp>
          <p:nvSpPr>
            <p:cNvPr id="23" name="Rectangle 22"/>
            <p:cNvSpPr/>
            <p:nvPr/>
          </p:nvSpPr>
          <p:spPr>
            <a:xfrm>
              <a:off x="304800" y="2396550"/>
              <a:ext cx="2743200" cy="7497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6200" y="2438400"/>
              <a:ext cx="32004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2000" dirty="0">
                  <a:sym typeface="Symbol"/>
                </a:rPr>
                <a:t>=IF(f1*</a:t>
              </a:r>
              <a:r>
                <a:rPr lang="nl-NL" sz="2000" dirty="0" err="1">
                  <a:sym typeface="Symbol"/>
                </a:rPr>
                <a:t>fabsc</a:t>
              </a:r>
              <a:r>
                <a:rPr lang="nl-NL" sz="2000" dirty="0">
                  <a:sym typeface="Symbol"/>
                </a:rPr>
                <a:t>&lt;0;</a:t>
              </a:r>
              <a:br>
                <a:rPr lang="nl-NL" sz="2000" dirty="0">
                  <a:sym typeface="Symbol"/>
                </a:rPr>
              </a:br>
              <a:r>
                <a:rPr lang="nl-NL" sz="2000" dirty="0">
                  <a:sym typeface="Symbol"/>
                </a:rPr>
                <a:t>x1;xabsc)</a:t>
              </a:r>
              <a:endParaRPr lang="en-US" sz="2000" b="1" i="1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099733" y="5346264"/>
            <a:ext cx="2133600" cy="749736"/>
            <a:chOff x="76200" y="2396550"/>
            <a:chExt cx="3200400" cy="749736"/>
          </a:xfrm>
        </p:grpSpPr>
        <p:sp>
          <p:nvSpPr>
            <p:cNvPr id="40" name="Rectangle 39"/>
            <p:cNvSpPr/>
            <p:nvPr/>
          </p:nvSpPr>
          <p:spPr>
            <a:xfrm>
              <a:off x="304800" y="2396550"/>
              <a:ext cx="2743200" cy="7497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6200" y="2438400"/>
              <a:ext cx="32004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2000" dirty="0">
                  <a:sym typeface="Symbol"/>
                </a:rPr>
                <a:t>=IF(f2*</a:t>
              </a:r>
              <a:r>
                <a:rPr lang="nl-NL" sz="2000" dirty="0" err="1">
                  <a:sym typeface="Symbol"/>
                </a:rPr>
                <a:t>fabsc</a:t>
              </a:r>
              <a:r>
                <a:rPr lang="nl-NL" sz="2000" dirty="0">
                  <a:sym typeface="Symbol"/>
                </a:rPr>
                <a:t>&lt;0;</a:t>
              </a:r>
              <a:br>
                <a:rPr lang="nl-NL" sz="2000" dirty="0">
                  <a:sym typeface="Symbol"/>
                </a:rPr>
              </a:br>
              <a:r>
                <a:rPr lang="nl-NL" sz="2000" dirty="0">
                  <a:sym typeface="Symbol"/>
                </a:rPr>
                <a:t>x2;xabsc)</a:t>
              </a:r>
              <a:endParaRPr lang="en-US" sz="20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07598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34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Exercise 4:  Secant method in Excel</a:t>
            </a:r>
          </a:p>
          <a:p>
            <a:endParaRPr lang="en-US" kern="0" dirty="0"/>
          </a:p>
        </p:txBody>
      </p:sp>
      <p:grpSp>
        <p:nvGrpSpPr>
          <p:cNvPr id="25" name="Group 24"/>
          <p:cNvGrpSpPr/>
          <p:nvPr/>
        </p:nvGrpSpPr>
        <p:grpSpPr>
          <a:xfrm>
            <a:off x="228600" y="5349240"/>
            <a:ext cx="1752600" cy="441960"/>
            <a:chOff x="304800" y="2396550"/>
            <a:chExt cx="2743200" cy="513322"/>
          </a:xfrm>
        </p:grpSpPr>
        <p:sp>
          <p:nvSpPr>
            <p:cNvPr id="19" name="Rectangle 18"/>
            <p:cNvSpPr/>
            <p:nvPr/>
          </p:nvSpPr>
          <p:spPr>
            <a:xfrm>
              <a:off x="304800" y="2396550"/>
              <a:ext cx="2743200" cy="5133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04800" y="2438400"/>
              <a:ext cx="2743200" cy="464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2000" dirty="0">
                  <a:sym typeface="Symbol"/>
                </a:rPr>
                <a:t>=min(</a:t>
              </a:r>
              <a:r>
                <a:rPr lang="nl-NL" sz="2000" i="1" dirty="0">
                  <a:sym typeface="Symbol"/>
                </a:rPr>
                <a:t>x</a:t>
              </a:r>
              <a:r>
                <a:rPr lang="nl-NL" sz="2000" i="1" baseline="-25000" dirty="0">
                  <a:sym typeface="Symbol"/>
                </a:rPr>
                <a:t>it</a:t>
              </a:r>
              <a:r>
                <a:rPr lang="nl-NL" sz="2000" baseline="-25000" dirty="0">
                  <a:sym typeface="Symbol"/>
                </a:rPr>
                <a:t>-2</a:t>
              </a:r>
              <a:r>
                <a:rPr lang="nl-NL" sz="2000" dirty="0">
                  <a:sym typeface="Symbol"/>
                </a:rPr>
                <a:t>,</a:t>
              </a:r>
              <a:r>
                <a:rPr lang="nl-NL" sz="2000" i="1" dirty="0">
                  <a:sym typeface="Symbol"/>
                </a:rPr>
                <a:t>x</a:t>
              </a:r>
              <a:r>
                <a:rPr lang="nl-NL" sz="2000" i="1" baseline="-25000" dirty="0">
                  <a:sym typeface="Symbol"/>
                </a:rPr>
                <a:t>it</a:t>
              </a:r>
              <a:r>
                <a:rPr lang="nl-NL" sz="2000" baseline="-25000" dirty="0">
                  <a:sym typeface="Symbol"/>
                </a:rPr>
                <a:t>-1</a:t>
              </a:r>
              <a:r>
                <a:rPr lang="nl-NL" sz="2000" dirty="0">
                  <a:sym typeface="Symbol"/>
                </a:rPr>
                <a:t>)</a:t>
              </a:r>
              <a:endParaRPr lang="en-US" sz="2000" b="1" i="1" dirty="0"/>
            </a:p>
          </p:txBody>
        </p:sp>
      </p:grpSp>
      <p:sp>
        <p:nvSpPr>
          <p:cNvPr id="9" name="Right Arrow 8"/>
          <p:cNvSpPr/>
          <p:nvPr/>
        </p:nvSpPr>
        <p:spPr>
          <a:xfrm rot="17826159">
            <a:off x="927209" y="4793479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4443725">
            <a:off x="2185641" y="4811990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5105400" y="5410200"/>
            <a:ext cx="4191000" cy="817318"/>
            <a:chOff x="4876800" y="2107360"/>
            <a:chExt cx="3200400" cy="817318"/>
          </a:xfrm>
        </p:grpSpPr>
        <p:grpSp>
          <p:nvGrpSpPr>
            <p:cNvPr id="27" name="Group 26"/>
            <p:cNvGrpSpPr/>
            <p:nvPr/>
          </p:nvGrpSpPr>
          <p:grpSpPr>
            <a:xfrm>
              <a:off x="4876800" y="2107360"/>
              <a:ext cx="3200400" cy="817318"/>
              <a:chOff x="4876800" y="2107360"/>
              <a:chExt cx="3200400" cy="817318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4876800" y="2107360"/>
                <a:ext cx="3047538" cy="81731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876800" y="2124458"/>
                <a:ext cx="3200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l-NL" sz="2000" dirty="0">
                    <a:sym typeface="Symbol"/>
                  </a:rPr>
                  <a:t>x </a:t>
                </a:r>
                <a:r>
                  <a:rPr lang="nl-NL" sz="2000" dirty="0" err="1">
                    <a:sym typeface="Symbol"/>
                  </a:rPr>
                  <a:t>absc</a:t>
                </a:r>
                <a:r>
                  <a:rPr lang="nl-NL" sz="2000" dirty="0">
                    <a:sym typeface="Symbol"/>
                  </a:rPr>
                  <a:t> = x1 – f1*(x2 – x1)/(f2 – f1) </a:t>
                </a:r>
                <a:endParaRPr lang="en-US" sz="2000" b="1" i="1" dirty="0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4932218" y="2514600"/>
              <a:ext cx="1981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2000" dirty="0">
                  <a:sym typeface="Symbol"/>
                </a:rPr>
                <a:t>f </a:t>
              </a:r>
              <a:r>
                <a:rPr lang="nl-NL" sz="2000" dirty="0" err="1">
                  <a:sym typeface="Symbol"/>
                </a:rPr>
                <a:t>absc</a:t>
              </a:r>
              <a:r>
                <a:rPr lang="nl-NL" sz="2000" dirty="0">
                  <a:sym typeface="Symbol"/>
                </a:rPr>
                <a:t> = f(x </a:t>
              </a:r>
              <a:r>
                <a:rPr lang="nl-NL" sz="2000" dirty="0" err="1">
                  <a:sym typeface="Symbol"/>
                </a:rPr>
                <a:t>absc</a:t>
              </a:r>
              <a:r>
                <a:rPr lang="nl-NL" sz="2000" dirty="0">
                  <a:sym typeface="Symbol"/>
                </a:rPr>
                <a:t>)</a:t>
              </a:r>
              <a:endParaRPr lang="en-US" sz="2000" b="1" i="1" dirty="0"/>
            </a:p>
          </p:txBody>
        </p:sp>
      </p:grpSp>
      <p:sp>
        <p:nvSpPr>
          <p:cNvPr id="31" name="Right Arrow 30"/>
          <p:cNvSpPr/>
          <p:nvPr/>
        </p:nvSpPr>
        <p:spPr>
          <a:xfrm rot="16200000">
            <a:off x="5486400" y="4876801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6200000">
            <a:off x="6324600" y="4876801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9"/>
          <a:stretch/>
        </p:blipFill>
        <p:spPr bwMode="auto">
          <a:xfrm>
            <a:off x="228600" y="1524000"/>
            <a:ext cx="8788400" cy="294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2362200" y="5349240"/>
            <a:ext cx="1752600" cy="441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362200" y="5385272"/>
            <a:ext cx="182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>
                <a:sym typeface="Symbol"/>
              </a:rPr>
              <a:t>=max(</a:t>
            </a:r>
            <a:r>
              <a:rPr lang="nl-NL" sz="2000" i="1" dirty="0">
                <a:sym typeface="Symbol"/>
              </a:rPr>
              <a:t>x</a:t>
            </a:r>
            <a:r>
              <a:rPr lang="nl-NL" sz="2000" i="1" baseline="-25000" dirty="0">
                <a:sym typeface="Symbol"/>
              </a:rPr>
              <a:t>it</a:t>
            </a:r>
            <a:r>
              <a:rPr lang="nl-NL" sz="2000" baseline="-25000" dirty="0">
                <a:sym typeface="Symbol"/>
              </a:rPr>
              <a:t>-2</a:t>
            </a:r>
            <a:r>
              <a:rPr lang="nl-NL" sz="2000" dirty="0">
                <a:sym typeface="Symbol"/>
              </a:rPr>
              <a:t>,</a:t>
            </a:r>
            <a:r>
              <a:rPr lang="nl-NL" sz="2000" i="1" dirty="0">
                <a:sym typeface="Symbol"/>
              </a:rPr>
              <a:t>x</a:t>
            </a:r>
            <a:r>
              <a:rPr lang="nl-NL" sz="2000" i="1" baseline="-25000" dirty="0">
                <a:sym typeface="Symbol"/>
              </a:rPr>
              <a:t>it</a:t>
            </a:r>
            <a:r>
              <a:rPr lang="nl-NL" sz="2000" baseline="-25000" dirty="0">
                <a:sym typeface="Symbol"/>
              </a:rPr>
              <a:t>-1</a:t>
            </a:r>
            <a:r>
              <a:rPr lang="nl-NL" sz="2000" dirty="0">
                <a:sym typeface="Symbol"/>
              </a:rPr>
              <a:t>)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941563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35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Exercise 4:  False position method in MATLAB</a:t>
            </a:r>
          </a:p>
          <a:p>
            <a:endParaRPr lang="en-US" kern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" t="18157" r="54072" b="43154"/>
          <a:stretch/>
        </p:blipFill>
        <p:spPr bwMode="auto">
          <a:xfrm>
            <a:off x="381000" y="1562100"/>
            <a:ext cx="8695799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26533" y="6000690"/>
            <a:ext cx="60028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nl-NL" sz="2000" dirty="0" err="1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falseposition</a:t>
            </a:r>
            <a:r>
              <a:rPr lang="nl-NL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(@(x) x^2-4*x+2,0,2,1e-7,1e-7);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46133" y="4495800"/>
            <a:ext cx="411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>
                <a:sym typeface="Symbol"/>
              </a:rPr>
              <a:t>Root found in 12 </a:t>
            </a:r>
            <a:r>
              <a:rPr lang="nl-NL" sz="2000" dirty="0" err="1">
                <a:sym typeface="Symbol"/>
              </a:rPr>
              <a:t>iterations</a:t>
            </a:r>
            <a:r>
              <a:rPr lang="nl-NL" sz="2000" dirty="0">
                <a:sym typeface="Symbol"/>
              </a:rPr>
              <a:t>! </a:t>
            </a:r>
            <a:br>
              <a:rPr lang="nl-NL" sz="2000" dirty="0">
                <a:sym typeface="Symbol"/>
              </a:rPr>
            </a:br>
            <a:r>
              <a:rPr lang="nl-NL" sz="2000" dirty="0">
                <a:sym typeface="Symbol"/>
              </a:rPr>
              <a:t>(</a:t>
            </a:r>
            <a:r>
              <a:rPr lang="nl-NL" sz="2000" dirty="0" err="1">
                <a:sym typeface="Symbol"/>
              </a:rPr>
              <a:t>Bisection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needed</a:t>
            </a:r>
            <a:r>
              <a:rPr lang="nl-NL" sz="2000" dirty="0">
                <a:sym typeface="Symbol"/>
              </a:rPr>
              <a:t> 25 </a:t>
            </a:r>
            <a:r>
              <a:rPr lang="nl-NL" sz="2000" dirty="0" err="1">
                <a:sym typeface="Symbol"/>
              </a:rPr>
              <a:t>iterations</a:t>
            </a:r>
            <a:r>
              <a:rPr lang="nl-NL" sz="2000" dirty="0">
                <a:sym typeface="Symbol"/>
              </a:rPr>
              <a:t>)</a:t>
            </a:r>
            <a:endParaRPr lang="en-US" sz="2000" b="1" i="1" dirty="0"/>
          </a:p>
        </p:txBody>
      </p:sp>
      <p:sp>
        <p:nvSpPr>
          <p:cNvPr id="12" name="Rectangle 11"/>
          <p:cNvSpPr/>
          <p:nvPr/>
        </p:nvSpPr>
        <p:spPr>
          <a:xfrm>
            <a:off x="1511300" y="3462866"/>
            <a:ext cx="2603500" cy="187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48200" y="3352800"/>
            <a:ext cx="411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>
                <a:sym typeface="Symbol"/>
              </a:rPr>
              <a:t>The </a:t>
            </a:r>
            <a:r>
              <a:rPr lang="nl-NL" sz="2000" dirty="0" err="1">
                <a:sym typeface="Symbol"/>
              </a:rPr>
              <a:t>only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difference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with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bisection</a:t>
            </a:r>
            <a:r>
              <a:rPr lang="nl-NL" sz="2000" dirty="0">
                <a:sym typeface="Symbol"/>
              </a:rPr>
              <a:t>!</a:t>
            </a:r>
            <a:endParaRPr lang="en-US" sz="2000" b="1" i="1" dirty="0"/>
          </a:p>
        </p:txBody>
      </p:sp>
      <p:sp>
        <p:nvSpPr>
          <p:cNvPr id="3" name="Right Arrow 2"/>
          <p:cNvSpPr/>
          <p:nvPr/>
        </p:nvSpPr>
        <p:spPr>
          <a:xfrm rot="10800000">
            <a:off x="4191000" y="3429000"/>
            <a:ext cx="457200" cy="200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61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36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Exercise 4:  Secant method in MATLAB</a:t>
            </a:r>
          </a:p>
          <a:p>
            <a:endParaRPr lang="en-US" kern="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23869" r="51003" b="42442"/>
          <a:stretch/>
        </p:blipFill>
        <p:spPr bwMode="auto">
          <a:xfrm>
            <a:off x="473917" y="1515533"/>
            <a:ext cx="867008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4800" y="5486400"/>
            <a:ext cx="60028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nl-NL" sz="2000" dirty="0" err="1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secant</a:t>
            </a:r>
            <a:r>
              <a:rPr lang="nl-NL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(@(x) x^2-4*x+2,0,2,1e-7,1e-7);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10200" y="5181600"/>
            <a:ext cx="358140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57800" y="5181601"/>
            <a:ext cx="3733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 err="1">
                <a:sym typeface="Symbol"/>
              </a:rPr>
              <a:t>Secant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method</a:t>
            </a:r>
            <a:r>
              <a:rPr lang="nl-NL" sz="2000" dirty="0">
                <a:sym typeface="Symbol"/>
              </a:rPr>
              <a:t>: 8 </a:t>
            </a:r>
            <a:r>
              <a:rPr lang="nl-NL" sz="2000" dirty="0" err="1">
                <a:sym typeface="Symbol"/>
              </a:rPr>
              <a:t>iterations</a:t>
            </a:r>
            <a:br>
              <a:rPr lang="nl-NL" sz="2000" dirty="0">
                <a:sym typeface="Symbol"/>
              </a:rPr>
            </a:br>
            <a:r>
              <a:rPr lang="nl-NL" sz="2000" dirty="0" err="1">
                <a:sym typeface="Symbol"/>
              </a:rPr>
              <a:t>False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position</a:t>
            </a:r>
            <a:r>
              <a:rPr lang="nl-NL" sz="2000" dirty="0">
                <a:sym typeface="Symbol"/>
              </a:rPr>
              <a:t>: 12 </a:t>
            </a:r>
            <a:r>
              <a:rPr lang="nl-NL" sz="2000" dirty="0" err="1">
                <a:sym typeface="Symbol"/>
              </a:rPr>
              <a:t>iterations</a:t>
            </a:r>
            <a:br>
              <a:rPr lang="nl-NL" sz="2000" dirty="0">
                <a:sym typeface="Symbol"/>
              </a:rPr>
            </a:br>
            <a:r>
              <a:rPr lang="nl-NL" sz="2000" dirty="0" err="1">
                <a:sym typeface="Symbol"/>
              </a:rPr>
              <a:t>Bisection</a:t>
            </a:r>
            <a:r>
              <a:rPr lang="nl-NL" sz="2000" dirty="0">
                <a:sym typeface="Symbol"/>
              </a:rPr>
              <a:t>: 25 </a:t>
            </a:r>
            <a:r>
              <a:rPr lang="nl-NL" sz="2000" dirty="0" err="1">
                <a:sym typeface="Symbol"/>
              </a:rPr>
              <a:t>iterations</a:t>
            </a:r>
            <a:endParaRPr lang="nl-NL" sz="2000" dirty="0">
              <a:sym typeface="Symbo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00200" y="3769358"/>
            <a:ext cx="838200" cy="760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01431" y="3810000"/>
            <a:ext cx="30945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>
                <a:sym typeface="Symbol"/>
              </a:rPr>
              <a:t>The </a:t>
            </a:r>
            <a:r>
              <a:rPr lang="nl-NL" sz="2000" dirty="0" err="1">
                <a:sym typeface="Symbol"/>
              </a:rPr>
              <a:t>only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difference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with</a:t>
            </a:r>
            <a:br>
              <a:rPr lang="nl-NL" sz="2000" dirty="0">
                <a:sym typeface="Symbol"/>
              </a:rPr>
            </a:br>
            <a:r>
              <a:rPr lang="nl-NL" sz="2000" dirty="0" err="1">
                <a:sym typeface="Symbol"/>
              </a:rPr>
              <a:t>False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position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method</a:t>
            </a:r>
            <a:r>
              <a:rPr lang="nl-NL" sz="2000" dirty="0">
                <a:sym typeface="Symbol"/>
              </a:rPr>
              <a:t>!</a:t>
            </a:r>
            <a:endParaRPr lang="en-US" sz="2000" b="1" i="1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2590801" y="3996505"/>
            <a:ext cx="457200" cy="200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31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872066" y="2658870"/>
            <a:ext cx="3623733" cy="1989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37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Comparison of methods</a:t>
            </a:r>
          </a:p>
          <a:p>
            <a:endParaRPr lang="en-US" kern="0" dirty="0"/>
          </a:p>
        </p:txBody>
      </p:sp>
      <p:sp>
        <p:nvSpPr>
          <p:cNvPr id="9" name="Rectangle 8"/>
          <p:cNvSpPr/>
          <p:nvPr/>
        </p:nvSpPr>
        <p:spPr>
          <a:xfrm>
            <a:off x="880533" y="5467290"/>
            <a:ext cx="8187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en-US" sz="2000" dirty="0" err="1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fzero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(@(x) x^2-4*x+2,2,optimset('TolX',1e-15,'Display','iter'))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3000" y="3257490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>
                <a:sym typeface="Symbol"/>
              </a:rPr>
              <a:t>Bisection</a:t>
            </a:r>
            <a:endParaRPr lang="nl-NL" sz="2000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8200" y="1517182"/>
                <a:ext cx="4115594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−4</m:t>
                      </m:r>
                      <m:r>
                        <a:rPr lang="en-US" sz="2200" b="0" i="1" smtClean="0">
                          <a:latin typeface="Cambria Math"/>
                        </a:rPr>
                        <m:t>𝑥</m:t>
                      </m:r>
                      <m:r>
                        <a:rPr lang="en-US" sz="2200" b="0" i="1" smtClean="0">
                          <a:latin typeface="Cambria Math"/>
                        </a:rPr>
                        <m:t>+2=0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17182"/>
                <a:ext cx="4115594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037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838200" y="1981200"/>
            <a:ext cx="5943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>
                <a:sym typeface="Symbol"/>
              </a:rPr>
              <a:t>tol_eps</a:t>
            </a:r>
            <a:r>
              <a:rPr lang="nl-NL" sz="2000" dirty="0">
                <a:sym typeface="Symbol"/>
              </a:rPr>
              <a:t>, </a:t>
            </a:r>
            <a:r>
              <a:rPr lang="nl-NL" sz="2000" dirty="0" err="1">
                <a:sym typeface="Symbol"/>
              </a:rPr>
              <a:t>tol_func</a:t>
            </a:r>
            <a:r>
              <a:rPr lang="nl-NL" sz="2000" dirty="0">
                <a:sym typeface="Symbol"/>
              </a:rPr>
              <a:t> = 1e-15, </a:t>
            </a:r>
            <a:r>
              <a:rPr lang="nl-NL" sz="2000" dirty="0" err="1">
                <a:sym typeface="Symbol"/>
              </a:rPr>
              <a:t>and</a:t>
            </a:r>
            <a:r>
              <a:rPr lang="nl-NL" sz="2000" dirty="0">
                <a:sym typeface="Symbol"/>
              </a:rPr>
              <a:t> (x</a:t>
            </a:r>
            <a:r>
              <a:rPr lang="nl-NL" sz="2000" baseline="-25000" dirty="0">
                <a:sym typeface="Symbol"/>
              </a:rPr>
              <a:t>1</a:t>
            </a:r>
            <a:r>
              <a:rPr lang="nl-NL" sz="2000" dirty="0">
                <a:sym typeface="Symbol"/>
              </a:rPr>
              <a:t>, x</a:t>
            </a:r>
            <a:r>
              <a:rPr lang="nl-NL" sz="2000" baseline="-25000" dirty="0">
                <a:sym typeface="Symbol"/>
              </a:rPr>
              <a:t>2</a:t>
            </a:r>
            <a:r>
              <a:rPr lang="nl-NL" sz="2000" dirty="0">
                <a:sym typeface="Symbol"/>
              </a:rPr>
              <a:t>)  = (0,2)</a:t>
            </a:r>
          </a:p>
          <a:p>
            <a:r>
              <a:rPr lang="nl-NL" sz="2000" dirty="0">
                <a:sym typeface="Symbol"/>
              </a:rPr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19200" y="2724090"/>
            <a:ext cx="12869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sym typeface="Symbol"/>
              </a:rPr>
              <a:t>Method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85533" y="2743200"/>
            <a:ext cx="23960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sym typeface="Symbol"/>
              </a:rPr>
              <a:t>Nr. </a:t>
            </a:r>
            <a:r>
              <a:rPr lang="nl-NL" sz="2000" b="1" dirty="0" err="1">
                <a:sym typeface="Symbol"/>
              </a:rPr>
              <a:t>iterations</a:t>
            </a:r>
            <a:endParaRPr lang="nl-NL" sz="2000" b="1" dirty="0">
              <a:sym typeface="Symbo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80533" y="3742267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>
                <a:sym typeface="Symbol"/>
              </a:rPr>
              <a:t>False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position</a:t>
            </a:r>
            <a:endParaRPr lang="nl-NL" sz="2000" dirty="0">
              <a:sym typeface="Symbo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9200" y="4248090"/>
            <a:ext cx="106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>
                <a:sym typeface="Symbol"/>
              </a:rPr>
              <a:t>Secant</a:t>
            </a:r>
            <a:endParaRPr lang="nl-NL" sz="2000" dirty="0">
              <a:sym typeface="Symbo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52800" y="3257490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ym typeface="Symbol"/>
              </a:rPr>
              <a:t>52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352800" y="3742267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ym typeface="Symbol"/>
              </a:rPr>
              <a:t>22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29000" y="4248090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ym typeface="Symbol"/>
              </a:rPr>
              <a:t>9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72066" y="2658870"/>
            <a:ext cx="3623733" cy="484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72067" y="2658870"/>
            <a:ext cx="1811866" cy="1989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72067" y="5083314"/>
            <a:ext cx="2023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>
                <a:sym typeface="Symbol"/>
              </a:rPr>
              <a:t>Compare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with</a:t>
            </a:r>
            <a:r>
              <a:rPr lang="nl-NL" sz="2000" dirty="0">
                <a:sym typeface="Symbol"/>
              </a:rPr>
              <a:t>: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72067" y="5802981"/>
            <a:ext cx="59859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>
                <a:sym typeface="Symbol"/>
              </a:rPr>
              <a:t>Note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the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initial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bracketing</a:t>
            </a:r>
            <a:r>
              <a:rPr lang="nl-NL" sz="2000" dirty="0">
                <a:sym typeface="Symbol"/>
              </a:rPr>
              <a:t> steps in </a:t>
            </a:r>
            <a:r>
              <a:rPr lang="nl-NL" sz="2000" dirty="0" err="1">
                <a:sym typeface="Symbol"/>
              </a:rPr>
              <a:t>fzero</a:t>
            </a:r>
            <a:r>
              <a:rPr lang="nl-NL" sz="2000" dirty="0">
                <a:sym typeface="Symbol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35477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Brent’s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38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990600"/>
            <a:ext cx="8609012" cy="5638800"/>
          </a:xfrm>
        </p:spPr>
        <p:txBody>
          <a:bodyPr/>
          <a:lstStyle/>
          <a:p>
            <a:r>
              <a:rPr lang="en-US" dirty="0" err="1"/>
              <a:t>Superlinear</a:t>
            </a:r>
            <a:r>
              <a:rPr lang="en-US" dirty="0"/>
              <a:t> convergence + sureness of bisection</a:t>
            </a:r>
            <a:endParaRPr lang="en-US" sz="1050" dirty="0"/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>
                <a:sym typeface="Symbol"/>
              </a:rPr>
              <a:t>Keep track of </a:t>
            </a:r>
            <a:r>
              <a:rPr lang="en-US" b="0" dirty="0" err="1">
                <a:sym typeface="Symbol"/>
              </a:rPr>
              <a:t>superlinear</a:t>
            </a:r>
            <a:r>
              <a:rPr lang="en-US" b="0" dirty="0">
                <a:sym typeface="Symbol"/>
              </a:rPr>
              <a:t> convergence, and if not, intersperse with bisection steps (assures at least linear convergence)</a:t>
            </a:r>
            <a:endParaRPr lang="en-US" sz="1000" b="0" dirty="0">
              <a:sym typeface="Symbol"/>
            </a:endParaRP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>
                <a:sym typeface="Symbol"/>
              </a:rPr>
              <a:t>Brent’s method (is implemented in MATLAB’s </a:t>
            </a:r>
            <a:r>
              <a:rPr lang="en-US" b="0" dirty="0" err="1">
                <a:latin typeface="Century Gothic" panose="020B0502020202020204" pitchFamily="34" charset="0"/>
                <a:sym typeface="Symbol"/>
              </a:rPr>
              <a:t>fzero</a:t>
            </a:r>
            <a:r>
              <a:rPr lang="en-US" b="0" dirty="0">
                <a:sym typeface="Symbol"/>
              </a:rPr>
              <a:t>): </a:t>
            </a:r>
            <a:br>
              <a:rPr lang="en-US" b="0" dirty="0">
                <a:sym typeface="Symbol"/>
              </a:rPr>
            </a:br>
            <a:r>
              <a:rPr lang="en-US" b="0" dirty="0">
                <a:sym typeface="Symbol"/>
              </a:rPr>
              <a:t>root-bracketing + bisection/secant/inverse quadratic interpolation</a:t>
            </a: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>
                <a:sym typeface="Symbol"/>
              </a:rPr>
              <a:t>Inverse quadratic interpolation: uses 3 prior points to fit an inverse quadratic function (i.e. x(y) ) with contingency plans,</a:t>
            </a:r>
            <a:br>
              <a:rPr lang="en-US" b="0" dirty="0">
                <a:sym typeface="Symbol"/>
              </a:rPr>
            </a:br>
            <a:r>
              <a:rPr lang="en-US" b="0" dirty="0">
                <a:sym typeface="Symbol"/>
              </a:rPr>
              <a:t>if root falls outside brackets:</a:t>
            </a: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>
              <a:sym typeface="Symbol"/>
            </a:endParaRP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>
              <a:sym typeface="Symbol"/>
            </a:endParaRP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>
              <a:sym typeface="Symbol"/>
            </a:endParaRP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b="0" dirty="0">
              <a:sym typeface="Symbol"/>
            </a:endParaRP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>
                <a:sym typeface="Symbol"/>
              </a:rPr>
              <a:t>When </a:t>
            </a:r>
            <a:r>
              <a:rPr lang="en-US" b="0" i="1" dirty="0">
                <a:sym typeface="Symbol"/>
              </a:rPr>
              <a:t>P</a:t>
            </a:r>
            <a:r>
              <a:rPr lang="en-US" b="0" dirty="0">
                <a:sym typeface="Symbol"/>
              </a:rPr>
              <a:t>/</a:t>
            </a:r>
            <a:r>
              <a:rPr lang="en-US" b="0" i="1" dirty="0">
                <a:sym typeface="Symbol"/>
              </a:rPr>
              <a:t>Q</a:t>
            </a:r>
            <a:r>
              <a:rPr lang="en-US" b="0" dirty="0">
                <a:sym typeface="Symbol"/>
              </a:rPr>
              <a:t> does not land within the bounds or when bounds are not collapsing fast enough  take bisection step</a:t>
            </a:r>
          </a:p>
          <a:p>
            <a:pPr marL="536575" lvl="2" indent="0">
              <a:spcBef>
                <a:spcPts val="800"/>
              </a:spcBef>
              <a:buClrTx/>
              <a:buNone/>
            </a:pPr>
            <a:endParaRPr lang="en-US" sz="700" b="0" dirty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83733" y="3962400"/>
                <a:ext cx="196426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sz="220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/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𝑄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733" y="3962400"/>
                <a:ext cx="1964267" cy="430887"/>
              </a:xfrm>
              <a:prstGeom prst="rect">
                <a:avLst/>
              </a:prstGeom>
              <a:blipFill rotWithShape="1">
                <a:blip r:embed="rId3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417733" y="3963313"/>
                <a:ext cx="211666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𝑅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)/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733" y="3963313"/>
                <a:ext cx="2116667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288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417733" y="4318000"/>
                <a:ext cx="211666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𝑆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)/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𝑎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733" y="4318000"/>
                <a:ext cx="2116667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288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17733" y="4649113"/>
                <a:ext cx="211666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𝑎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)/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733" y="4649113"/>
                <a:ext cx="2116667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28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66800" y="4293513"/>
                <a:ext cx="53340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𝑅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e>
                        </m:d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</m:d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293513"/>
                <a:ext cx="5334000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066800" y="4648200"/>
                <a:ext cx="53340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𝑄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648200"/>
                <a:ext cx="5334000" cy="430887"/>
              </a:xfrm>
              <a:prstGeom prst="rect">
                <a:avLst/>
              </a:prstGeom>
              <a:blipFill rotWithShape="1">
                <a:blip r:embed="rId8"/>
                <a:stretch>
                  <a:fillRect l="-571"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066800" y="5029200"/>
            <a:ext cx="45756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>
                <a:sym typeface="Symbol"/>
              </a:rPr>
              <a:t>b</a:t>
            </a:r>
            <a:r>
              <a:rPr lang="nl-NL" sz="2000" dirty="0">
                <a:sym typeface="Symbol"/>
              </a:rPr>
              <a:t> = </a:t>
            </a:r>
            <a:r>
              <a:rPr lang="nl-NL" sz="2000" dirty="0" err="1">
                <a:sym typeface="Symbol"/>
              </a:rPr>
              <a:t>current</a:t>
            </a:r>
            <a:r>
              <a:rPr lang="nl-NL" sz="2000" dirty="0">
                <a:sym typeface="Symbol"/>
              </a:rPr>
              <a:t> best </a:t>
            </a:r>
            <a:r>
              <a:rPr lang="nl-NL" sz="2000" dirty="0" err="1">
                <a:sym typeface="Symbol"/>
              </a:rPr>
              <a:t>estimate</a:t>
            </a:r>
            <a:br>
              <a:rPr lang="nl-NL" sz="2000" dirty="0">
                <a:sym typeface="Symbol"/>
              </a:rPr>
            </a:br>
            <a:r>
              <a:rPr lang="nl-NL" sz="2000" i="1" dirty="0">
                <a:sym typeface="Symbol"/>
              </a:rPr>
              <a:t>P</a:t>
            </a:r>
            <a:r>
              <a:rPr lang="nl-NL" sz="2000" dirty="0">
                <a:sym typeface="Symbol"/>
              </a:rPr>
              <a:t>/</a:t>
            </a:r>
            <a:r>
              <a:rPr lang="nl-NL" sz="2000" i="1" dirty="0">
                <a:sym typeface="Symbol"/>
              </a:rPr>
              <a:t>Q</a:t>
            </a:r>
            <a:r>
              <a:rPr lang="nl-NL" sz="2000" dirty="0">
                <a:sym typeface="Symbol"/>
              </a:rPr>
              <a:t> = </a:t>
            </a:r>
            <a:r>
              <a:rPr lang="nl-NL" sz="2000" dirty="0" err="1">
                <a:sym typeface="Symbol"/>
              </a:rPr>
              <a:t>ought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to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be</a:t>
            </a:r>
            <a:r>
              <a:rPr lang="nl-NL" sz="2000" dirty="0">
                <a:sym typeface="Symbol"/>
              </a:rPr>
              <a:t> a ‘small’ </a:t>
            </a:r>
            <a:r>
              <a:rPr lang="nl-NL" sz="2000" dirty="0" err="1">
                <a:sym typeface="Symbol"/>
              </a:rPr>
              <a:t>correction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4003817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20775"/>
            <a:ext cx="7993062" cy="1622425"/>
          </a:xfrm>
        </p:spPr>
        <p:txBody>
          <a:bodyPr/>
          <a:lstStyle/>
          <a:p>
            <a:r>
              <a:rPr lang="en-US" dirty="0"/>
              <a:t>Root finding proceeds by iteration: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Start with a good initial guess (crucially important!!)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Use an algorithm to improve the solution until some predetermined convergence criterion is satisfied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3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11188" y="2971800"/>
            <a:ext cx="79930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Pitfalls: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kern="0" dirty="0"/>
              <a:t>Convergence to the wrong root…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kern="0" dirty="0"/>
              <a:t>Fails to converge because </a:t>
            </a:r>
            <a:br>
              <a:rPr lang="en-US" b="0" kern="0" dirty="0"/>
            </a:br>
            <a:r>
              <a:rPr lang="en-US" b="0" kern="0" dirty="0"/>
              <a:t>there is no root…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kern="0" dirty="0"/>
              <a:t>Fails to converge because </a:t>
            </a:r>
            <a:br>
              <a:rPr lang="en-US" b="0" kern="0" dirty="0"/>
            </a:br>
            <a:r>
              <a:rPr lang="en-US" b="0" kern="0" dirty="0"/>
              <a:t>your initial estimate was not close enough…</a:t>
            </a:r>
          </a:p>
        </p:txBody>
      </p:sp>
      <p:sp>
        <p:nvSpPr>
          <p:cNvPr id="8" name="Rectangle 7"/>
          <p:cNvSpPr/>
          <p:nvPr/>
        </p:nvSpPr>
        <p:spPr>
          <a:xfrm>
            <a:off x="5562600" y="3505200"/>
            <a:ext cx="3352800" cy="1107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62600" y="3505200"/>
            <a:ext cx="345158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dirty="0" err="1"/>
              <a:t>Hamming’s</a:t>
            </a:r>
            <a:r>
              <a:rPr lang="nl-NL" sz="2200" dirty="0"/>
              <a:t> motto: </a:t>
            </a:r>
            <a:br>
              <a:rPr lang="nl-NL" sz="2200" dirty="0"/>
            </a:br>
            <a:r>
              <a:rPr lang="nl-NL" sz="2200" dirty="0" err="1"/>
              <a:t>the</a:t>
            </a:r>
            <a:r>
              <a:rPr lang="nl-NL" sz="2200" dirty="0"/>
              <a:t> </a:t>
            </a:r>
            <a:r>
              <a:rPr lang="nl-NL" sz="2200" dirty="0" err="1"/>
              <a:t>purpose</a:t>
            </a:r>
            <a:r>
              <a:rPr lang="nl-NL" sz="2200" dirty="0"/>
              <a:t> of computing </a:t>
            </a:r>
            <a:br>
              <a:rPr lang="nl-NL" sz="2200" dirty="0"/>
            </a:br>
            <a:r>
              <a:rPr lang="nl-NL" sz="2200" dirty="0"/>
              <a:t>is </a:t>
            </a:r>
            <a:r>
              <a:rPr lang="nl-NL" sz="2200" dirty="0" err="1"/>
              <a:t>insight</a:t>
            </a:r>
            <a:r>
              <a:rPr lang="nl-NL" sz="2200" dirty="0"/>
              <a:t>, </a:t>
            </a:r>
            <a:r>
              <a:rPr lang="nl-NL" sz="2200" dirty="0" err="1"/>
              <a:t>not</a:t>
            </a:r>
            <a:r>
              <a:rPr lang="nl-NL" sz="2200" dirty="0"/>
              <a:t> </a:t>
            </a:r>
            <a:r>
              <a:rPr lang="nl-NL" sz="2200" dirty="0" err="1"/>
              <a:t>numbers</a:t>
            </a:r>
            <a:r>
              <a:rPr lang="nl-NL" sz="2200" dirty="0"/>
              <a:t>!!</a:t>
            </a:r>
            <a:endParaRPr lang="en-US" sz="2200" b="1" i="1" dirty="0"/>
          </a:p>
        </p:txBody>
      </p:sp>
      <p:sp>
        <p:nvSpPr>
          <p:cNvPr id="11" name="Rectangle 10"/>
          <p:cNvSpPr/>
          <p:nvPr/>
        </p:nvSpPr>
        <p:spPr>
          <a:xfrm>
            <a:off x="642840" y="5486400"/>
            <a:ext cx="65918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It never hurts to inspect your function graphically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Pay attention to carefully select initial guesses</a:t>
            </a:r>
          </a:p>
        </p:txBody>
      </p:sp>
    </p:spTree>
    <p:extLst>
      <p:ext uri="{BB962C8B-B14F-4D97-AF65-F5344CB8AC3E}">
        <p14:creationId xmlns:p14="http://schemas.microsoft.com/office/powerpoint/2010/main" val="2225267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6" r="57947" b="21537"/>
          <a:stretch/>
        </p:blipFill>
        <p:spPr bwMode="auto">
          <a:xfrm>
            <a:off x="609600" y="1003882"/>
            <a:ext cx="6629400" cy="577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Brent’s method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29400" y="6248400"/>
            <a:ext cx="25146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19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Brent’s method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" t="24005" r="51311" b="8916"/>
          <a:stretch/>
        </p:blipFill>
        <p:spPr bwMode="auto">
          <a:xfrm>
            <a:off x="605963" y="909786"/>
            <a:ext cx="7699837" cy="594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629400" y="6248400"/>
            <a:ext cx="25146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41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equation solving in Excel</a:t>
            </a:r>
          </a:p>
        </p:txBody>
      </p:sp>
      <p:sp>
        <p:nvSpPr>
          <p:cNvPr id="8" name="Rectangle 7"/>
          <p:cNvSpPr/>
          <p:nvPr/>
        </p:nvSpPr>
        <p:spPr>
          <a:xfrm>
            <a:off x="6629400" y="6248400"/>
            <a:ext cx="25146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8024812" cy="5334000"/>
          </a:xfrm>
        </p:spPr>
        <p:txBody>
          <a:bodyPr/>
          <a:lstStyle/>
          <a:p>
            <a:r>
              <a:rPr lang="en-US" b="0" dirty="0"/>
              <a:t>Excel comes with a goal-seek and solver function. Some prerequisites have to be installed. For Excel 2010:</a:t>
            </a:r>
          </a:p>
          <a:p>
            <a:pPr lvl="1"/>
            <a:r>
              <a:rPr lang="en-US" b="0" dirty="0"/>
              <a:t>Install via Excel </a:t>
            </a:r>
            <a:r>
              <a:rPr lang="en-US" b="0" dirty="0">
                <a:sym typeface="Wingdings" panose="05000000000000000000" pitchFamily="2" charset="2"/>
              </a:rPr>
              <a:t></a:t>
            </a:r>
            <a:r>
              <a:rPr lang="en-US" b="0" dirty="0"/>
              <a:t>File </a:t>
            </a:r>
            <a:r>
              <a:rPr lang="en-US" b="0" dirty="0">
                <a:sym typeface="Wingdings" panose="05000000000000000000" pitchFamily="2" charset="2"/>
              </a:rPr>
              <a:t></a:t>
            </a:r>
            <a:r>
              <a:rPr lang="en-US" b="0" i="1" dirty="0"/>
              <a:t> </a:t>
            </a:r>
            <a:r>
              <a:rPr lang="en-US" b="0" dirty="0"/>
              <a:t>Options </a:t>
            </a:r>
            <a:r>
              <a:rPr lang="en-US" b="0" dirty="0">
                <a:sym typeface="Wingdings" panose="05000000000000000000" pitchFamily="2" charset="2"/>
              </a:rPr>
              <a:t></a:t>
            </a:r>
            <a:r>
              <a:rPr lang="en-US" b="0" i="1" dirty="0"/>
              <a:t> </a:t>
            </a:r>
            <a:r>
              <a:rPr lang="en-US" b="0" dirty="0"/>
              <a:t>Add-Ins </a:t>
            </a:r>
            <a:r>
              <a:rPr lang="en-US" b="0" dirty="0">
                <a:sym typeface="Wingdings" panose="05000000000000000000" pitchFamily="2" charset="2"/>
              </a:rPr>
              <a:t></a:t>
            </a:r>
            <a:r>
              <a:rPr lang="en-US" b="0" i="1" dirty="0"/>
              <a:t> </a:t>
            </a:r>
            <a:r>
              <a:rPr lang="en-US" b="0" dirty="0"/>
              <a:t>Go (at the bottom) </a:t>
            </a:r>
            <a:r>
              <a:rPr lang="en-US" b="0" dirty="0">
                <a:sym typeface="Wingdings" panose="05000000000000000000" pitchFamily="2" charset="2"/>
              </a:rPr>
              <a:t></a:t>
            </a:r>
            <a:r>
              <a:rPr lang="en-US" b="0" i="1" dirty="0"/>
              <a:t> </a:t>
            </a:r>
            <a:r>
              <a:rPr lang="en-US" b="0" dirty="0"/>
              <a:t>Select solver add-in. You can now call the solver screen on the 'data' menu ('</a:t>
            </a:r>
            <a:r>
              <a:rPr lang="en-US" b="0" dirty="0" err="1"/>
              <a:t>Oplosser</a:t>
            </a:r>
            <a:r>
              <a:rPr lang="en-US" b="0" dirty="0"/>
              <a:t>' in Dutch).</a:t>
            </a:r>
          </a:p>
          <a:p>
            <a:endParaRPr lang="en-US" sz="1400" b="0" dirty="0"/>
          </a:p>
          <a:p>
            <a:r>
              <a:rPr lang="en-US" b="0" dirty="0"/>
              <a:t>The procedure to solve is then:</a:t>
            </a:r>
          </a:p>
          <a:p>
            <a:pPr lvl="1"/>
            <a:r>
              <a:rPr lang="en-US" b="0" dirty="0"/>
              <a:t>Select the goal-cell, and whether you want to minimize, maximize or set a certain value</a:t>
            </a:r>
          </a:p>
          <a:p>
            <a:pPr lvl="1"/>
            <a:r>
              <a:rPr lang="en-US" b="0" dirty="0"/>
              <a:t>Enter the variable cells; Excel is going to change the values in these cells to get to the desired solution</a:t>
            </a:r>
          </a:p>
          <a:p>
            <a:pPr lvl="1"/>
            <a:r>
              <a:rPr lang="en-US" b="0" dirty="0"/>
              <a:t>Specify the boundary conditions (e.g. to keep certain cells </a:t>
            </a:r>
            <a:r>
              <a:rPr lang="nl-NL" b="0" dirty="0" err="1"/>
              <a:t>above</a:t>
            </a:r>
            <a:r>
              <a:rPr lang="nl-NL" b="0" dirty="0"/>
              <a:t> zero)</a:t>
            </a:r>
          </a:p>
          <a:p>
            <a:pPr lvl="1"/>
            <a:r>
              <a:rPr lang="en-US" b="0" dirty="0"/>
              <a:t>Click 'solve' (possibly after setting the advanced options).</a:t>
            </a:r>
            <a:endParaRPr lang="en-US" b="0" dirty="0">
              <a:sym typeface="Symbol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5F6F0C2-8DD6-4D96-951B-E964F281A4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/>
              <a:t>Chemical Engineering and Chemistry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B825569-440A-4461-94B0-DB3CE1C83E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41</a:t>
            </a:fld>
            <a:endParaRPr lang="nl-NL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5DB01631-333F-42D0-AF3E-18F4C302001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7301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Excel: goal-seek example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453988A-AC86-456F-97A2-9EFA96856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196974"/>
            <a:ext cx="7993062" cy="5280026"/>
          </a:xfrm>
        </p:spPr>
        <p:txBody>
          <a:bodyPr/>
          <a:lstStyle/>
          <a:p>
            <a:r>
              <a:rPr lang="en-US" sz="2000" b="0" dirty="0"/>
              <a:t>Goal-Seek can be used to set the goal-cell to a specified value </a:t>
            </a:r>
            <a:br>
              <a:rPr lang="en-US" sz="2000" b="0" dirty="0"/>
            </a:br>
            <a:r>
              <a:rPr lang="en-US" sz="2000" b="0" dirty="0"/>
              <a:t>(e.g. zero) by changing another cell:</a:t>
            </a:r>
          </a:p>
          <a:p>
            <a:pPr lvl="1"/>
            <a:r>
              <a:rPr lang="en-US" sz="2000" b="0" dirty="0"/>
              <a:t>Open Excel and type the following:</a:t>
            </a:r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r>
              <a:rPr lang="en-US" sz="2000" b="0" dirty="0"/>
              <a:t>Go to tab Data  </a:t>
            </a:r>
            <a:r>
              <a:rPr lang="en-US" sz="2000" b="0" dirty="0">
                <a:sym typeface="Wingdings" panose="05000000000000000000" pitchFamily="2" charset="2"/>
              </a:rPr>
              <a:t> What-if Analysis  Goal Seek</a:t>
            </a:r>
          </a:p>
          <a:p>
            <a:pPr lvl="2"/>
            <a:r>
              <a:rPr lang="en-US" sz="2000" b="0" dirty="0">
                <a:sym typeface="Wingdings" panose="05000000000000000000" pitchFamily="2" charset="2"/>
              </a:rPr>
              <a:t>Set cell: B2</a:t>
            </a:r>
          </a:p>
          <a:p>
            <a:pPr lvl="2"/>
            <a:r>
              <a:rPr lang="en-US" sz="2000" b="0" dirty="0">
                <a:sym typeface="Wingdings" panose="05000000000000000000" pitchFamily="2" charset="2"/>
              </a:rPr>
              <a:t>To Value: 0</a:t>
            </a:r>
          </a:p>
          <a:p>
            <a:pPr lvl="2"/>
            <a:r>
              <a:rPr lang="en-US" sz="2000" b="0" dirty="0">
                <a:sym typeface="Wingdings" panose="05000000000000000000" pitchFamily="2" charset="2"/>
              </a:rPr>
              <a:t>By changing cell: B1</a:t>
            </a:r>
          </a:p>
          <a:p>
            <a:pPr lvl="1"/>
            <a:r>
              <a:rPr lang="en-US" sz="2000" b="0" dirty="0">
                <a:sym typeface="Wingdings" panose="05000000000000000000" pitchFamily="2" charset="2"/>
              </a:rPr>
              <a:t>OK: You’ll find a solution of 0.3333…</a:t>
            </a:r>
            <a:endParaRPr lang="en-US" sz="2000" b="0" dirty="0"/>
          </a:p>
          <a:p>
            <a:pPr marL="269875" lvl="1" indent="0">
              <a:buNone/>
            </a:pPr>
            <a:endParaRPr lang="nl-NL" sz="2000" b="0" dirty="0"/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616AAA5C-E63C-4E8A-995D-D9D470FF7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894803"/>
              </p:ext>
            </p:extLst>
          </p:nvPr>
        </p:nvGraphicFramePr>
        <p:xfrm>
          <a:off x="1066800" y="2354846"/>
          <a:ext cx="6096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872589256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500898456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824488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nl-NL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nl-NL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57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nl-NL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76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  <a:endParaRPr lang="nl-NL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f(x)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=-3*B1^2-5*B1+2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784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nl-NL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707898"/>
                  </a:ext>
                </a:extLst>
              </a:tr>
            </a:tbl>
          </a:graphicData>
        </a:graphic>
      </p:graphicFrame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0CD5780-1140-48CD-9686-4490DB32E3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9388" y="6581192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/>
              <a:t>Chemical Engineering and Chemistry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936CD05-123F-4BF9-B400-12F4CBCA1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843338" y="6595480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42</a:t>
            </a:fld>
            <a:endParaRPr lang="nl-NL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DA63FFBB-C380-4392-A140-BFA129BD419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194050" y="6595480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46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Excel: solver example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453988A-AC86-456F-97A2-9EFA96856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196974"/>
            <a:ext cx="7993062" cy="5280026"/>
          </a:xfrm>
        </p:spPr>
        <p:txBody>
          <a:bodyPr/>
          <a:lstStyle/>
          <a:p>
            <a:r>
              <a:rPr lang="en-US" sz="2000" b="0" dirty="0"/>
              <a:t>The solver is used to change the value in a goal-cell, by changing the values in 1 or more other cells while keeping boundary conditions:</a:t>
            </a:r>
          </a:p>
          <a:p>
            <a:pPr lvl="1"/>
            <a:r>
              <a:rPr lang="en-US" sz="2000" b="0" dirty="0"/>
              <a:t>Use the following sheet:</a:t>
            </a:r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endParaRPr lang="en-US" sz="2000" b="0" dirty="0"/>
          </a:p>
          <a:p>
            <a:pPr lvl="1"/>
            <a:r>
              <a:rPr lang="en-US" sz="2000" b="0" dirty="0"/>
              <a:t>Go to tab Data </a:t>
            </a:r>
            <a:r>
              <a:rPr lang="en-US" sz="2000" b="0" dirty="0">
                <a:sym typeface="Wingdings" panose="05000000000000000000" pitchFamily="2" charset="2"/>
              </a:rPr>
              <a:t> Solver</a:t>
            </a:r>
          </a:p>
          <a:p>
            <a:pPr lvl="2"/>
            <a:r>
              <a:rPr lang="en-US" sz="2000" b="0" dirty="0" err="1">
                <a:sym typeface="Wingdings" panose="05000000000000000000" pitchFamily="2" charset="2"/>
              </a:rPr>
              <a:t>Goalfunction</a:t>
            </a:r>
            <a:r>
              <a:rPr lang="en-US" sz="2000" b="0" dirty="0">
                <a:sym typeface="Wingdings" panose="05000000000000000000" pitchFamily="2" charset="2"/>
              </a:rPr>
              <a:t>: C2 (value of: 0)	</a:t>
            </a:r>
          </a:p>
          <a:p>
            <a:pPr lvl="2"/>
            <a:r>
              <a:rPr lang="en-US" sz="2000" b="0" dirty="0">
                <a:sym typeface="Wingdings" panose="05000000000000000000" pitchFamily="2" charset="2"/>
              </a:rPr>
              <a:t>Add boundary condition: C3 = 0</a:t>
            </a:r>
          </a:p>
          <a:p>
            <a:pPr lvl="2"/>
            <a:r>
              <a:rPr lang="en-US" sz="2000" b="0" dirty="0">
                <a:sym typeface="Wingdings" panose="05000000000000000000" pitchFamily="2" charset="2"/>
              </a:rPr>
              <a:t>By changing cells: $B$2:$B$3 (you can just select the cells)</a:t>
            </a:r>
          </a:p>
          <a:p>
            <a:pPr lvl="1"/>
            <a:r>
              <a:rPr lang="en-US" sz="2000" b="0" dirty="0">
                <a:sym typeface="Wingdings" panose="05000000000000000000" pitchFamily="2" charset="2"/>
              </a:rPr>
              <a:t>Solve. You will find B2=0 and B3=2.</a:t>
            </a:r>
            <a:endParaRPr lang="nl-NL" sz="2000" b="0" dirty="0"/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616AAA5C-E63C-4E8A-995D-D9D470FF7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886947"/>
              </p:ext>
            </p:extLst>
          </p:nvPr>
        </p:nvGraphicFramePr>
        <p:xfrm>
          <a:off x="1066800" y="2687320"/>
          <a:ext cx="609600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627">
                  <a:extLst>
                    <a:ext uri="{9D8B030D-6E8A-4147-A177-3AD203B41FA5}">
                      <a16:colId xmlns:a16="http://schemas.microsoft.com/office/drawing/2014/main" val="1872589256"/>
                    </a:ext>
                  </a:extLst>
                </a:gridCol>
                <a:gridCol w="1808136">
                  <a:extLst>
                    <a:ext uri="{9D8B030D-6E8A-4147-A177-3AD203B41FA5}">
                      <a16:colId xmlns:a16="http://schemas.microsoft.com/office/drawing/2014/main" val="1500898456"/>
                    </a:ext>
                  </a:extLst>
                </a:gridCol>
                <a:gridCol w="1963119">
                  <a:extLst>
                    <a:ext uri="{9D8B030D-6E8A-4147-A177-3AD203B41FA5}">
                      <a16:colId xmlns:a16="http://schemas.microsoft.com/office/drawing/2014/main" val="2824488099"/>
                    </a:ext>
                  </a:extLst>
                </a:gridCol>
                <a:gridCol w="1963119">
                  <a:extLst>
                    <a:ext uri="{9D8B030D-6E8A-4147-A177-3AD203B41FA5}">
                      <a16:colId xmlns:a16="http://schemas.microsoft.com/office/drawing/2014/main" val="871530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nl-NL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nl-NL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nl-NL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57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nl-NL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f(x)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76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  <a:endParaRPr lang="nl-NL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=2*B2*B3-B3+2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784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nl-NL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=2*B3-4*B2-4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707898"/>
                  </a:ext>
                </a:extLst>
              </a:tr>
            </a:tbl>
          </a:graphicData>
        </a:graphic>
      </p:graphicFrame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E360D4F-A55A-4FD2-931B-4BBAB4A706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/>
              <a:t>Chemical Engineering and Chemistry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0611EA4-8DB6-461D-8457-E937ED0E0A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43</a:t>
            </a:fld>
            <a:endParaRPr lang="nl-NL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B8FFB976-7077-4736-BBE0-9E2824B8D86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2765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629400" y="6248400"/>
            <a:ext cx="25146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3F690-9670-4DD5-8336-5465DBC2E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71" t="24814" r="15000" b="33489"/>
          <a:stretch/>
        </p:blipFill>
        <p:spPr>
          <a:xfrm>
            <a:off x="820920" y="3766368"/>
            <a:ext cx="7809084" cy="27992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E67A0E-E5F9-4BD8-BB16-1B2E57EB3DC8}"/>
              </a:ext>
            </a:extLst>
          </p:cNvPr>
          <p:cNvSpPr/>
          <p:nvPr/>
        </p:nvSpPr>
        <p:spPr>
          <a:xfrm>
            <a:off x="791374" y="6197739"/>
            <a:ext cx="4771225" cy="4316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equation solver in </a:t>
            </a:r>
            <a:r>
              <a:rPr lang="en-US" dirty="0" err="1"/>
              <a:t>Matlab</a:t>
            </a:r>
            <a:r>
              <a:rPr lang="en-US" dirty="0"/>
              <a:t> (1 </a:t>
            </a:r>
            <a:r>
              <a:rPr lang="en-US" dirty="0" err="1"/>
              <a:t>var</a:t>
            </a:r>
            <a:r>
              <a:rPr lang="en-US" dirty="0"/>
              <a:t>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8609012" cy="4953000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fzero</a:t>
            </a:r>
            <a:r>
              <a:rPr lang="en-US" dirty="0"/>
              <a:t> for </a:t>
            </a:r>
            <a:r>
              <a:rPr lang="en-US" u="sng" dirty="0"/>
              <a:t>single</a:t>
            </a:r>
            <a:r>
              <a:rPr lang="en-US" dirty="0"/>
              <a:t> variable non-linear zero finding</a:t>
            </a:r>
            <a:endParaRPr lang="en-US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148596-6C3A-46FA-BC73-1861F51DD6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83" t="23334" r="58333" b="72678"/>
          <a:stretch/>
        </p:blipFill>
        <p:spPr>
          <a:xfrm>
            <a:off x="929951" y="1715577"/>
            <a:ext cx="5159829" cy="381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ED40F-5888-4633-A929-B8B2F970836C}"/>
              </a:ext>
            </a:extLst>
          </p:cNvPr>
          <p:cNvSpPr/>
          <p:nvPr/>
        </p:nvSpPr>
        <p:spPr>
          <a:xfrm>
            <a:off x="791375" y="6221066"/>
            <a:ext cx="46950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>
                <a:sym typeface="Symbol"/>
              </a:rPr>
              <a:t>Note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the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initial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bracketing</a:t>
            </a:r>
            <a:r>
              <a:rPr lang="nl-NL" sz="2000" dirty="0">
                <a:sym typeface="Symbol"/>
              </a:rPr>
              <a:t> steps in </a:t>
            </a:r>
            <a:r>
              <a:rPr lang="nl-NL" sz="2000" dirty="0" err="1">
                <a:sym typeface="Symbol"/>
              </a:rPr>
              <a:t>fzero</a:t>
            </a:r>
            <a:r>
              <a:rPr lang="nl-NL" sz="2000" dirty="0">
                <a:sym typeface="Symbol"/>
              </a:rPr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56E0AF-52AD-47D9-9F74-14D39A2679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46" t="25184" r="56668" b="62803"/>
          <a:stretch/>
        </p:blipFill>
        <p:spPr>
          <a:xfrm>
            <a:off x="1752600" y="2209800"/>
            <a:ext cx="4955490" cy="9517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E8D2A36-A286-4EF9-BE77-ED5C1ED68B49}"/>
              </a:ext>
            </a:extLst>
          </p:cNvPr>
          <p:cNvSpPr/>
          <p:nvPr/>
        </p:nvSpPr>
        <p:spPr>
          <a:xfrm>
            <a:off x="808479" y="2113684"/>
            <a:ext cx="11136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ym typeface="Symbol"/>
              </a:rPr>
              <a:t>Or with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9551C4-1023-4360-A12D-3A29CD3786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26" t="44225" r="65000" b="51552"/>
          <a:stretch/>
        </p:blipFill>
        <p:spPr>
          <a:xfrm>
            <a:off x="2015412" y="3209731"/>
            <a:ext cx="3699588" cy="31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24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equation solver in </a:t>
            </a:r>
            <a:r>
              <a:rPr lang="en-US" dirty="0" err="1"/>
              <a:t>Matlab</a:t>
            </a:r>
            <a:r>
              <a:rPr lang="en-US" dirty="0"/>
              <a:t> (</a:t>
            </a:r>
            <a:r>
              <a:rPr lang="en-US" dirty="0">
                <a:sym typeface="Symbol" panose="05050102010706020507" pitchFamily="18" charset="2"/>
              </a:rPr>
              <a:t> </a:t>
            </a:r>
            <a:r>
              <a:rPr lang="en-US" dirty="0"/>
              <a:t>2 </a:t>
            </a:r>
            <a:r>
              <a:rPr lang="en-US" dirty="0" err="1"/>
              <a:t>var</a:t>
            </a:r>
            <a:r>
              <a:rPr lang="en-US" dirty="0"/>
              <a:t>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8609012" cy="4953000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fsolve</a:t>
            </a:r>
            <a:r>
              <a:rPr lang="en-US" dirty="0"/>
              <a:t> for systems of non-linear equations with </a:t>
            </a:r>
            <a:r>
              <a:rPr lang="en-US" u="sng" dirty="0"/>
              <a:t>multiple</a:t>
            </a:r>
            <a:r>
              <a:rPr lang="en-US" dirty="0"/>
              <a:t> variables</a:t>
            </a:r>
            <a:endParaRPr lang="en-US" sz="1050" dirty="0"/>
          </a:p>
          <a:p>
            <a:pPr marL="0" indent="0">
              <a:buNone/>
            </a:pPr>
            <a:r>
              <a:rPr lang="en-US" dirty="0"/>
              <a:t> </a:t>
            </a:r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0656C-BF77-4FE8-A110-9B29FAC44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3" t="24512" r="47500" b="60483"/>
          <a:stretch/>
        </p:blipFill>
        <p:spPr>
          <a:xfrm>
            <a:off x="801385" y="2133602"/>
            <a:ext cx="5800023" cy="1228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D1B581-1DF1-4B0A-BBB2-1CEDBC9158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67" t="43703" r="54829" b="51645"/>
          <a:stretch/>
        </p:blipFill>
        <p:spPr>
          <a:xfrm>
            <a:off x="990600" y="3733800"/>
            <a:ext cx="4876800" cy="38100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5288045-3697-4072-9AF3-1316B439EB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/>
              <a:t>Chemical Engineering and Chemistry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5AC2A04C-5C8B-46FB-AC3F-62961B4639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45</a:t>
            </a:fld>
            <a:endParaRPr lang="nl-NL"/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D88246C8-0ECA-48B5-9BF8-736708D55F4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2692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24000" y="5135136"/>
            <a:ext cx="1676400" cy="838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46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8609012" cy="4953000"/>
          </a:xfrm>
        </p:spPr>
        <p:txBody>
          <a:bodyPr/>
          <a:lstStyle/>
          <a:p>
            <a:r>
              <a:rPr lang="en-US" dirty="0"/>
              <a:t>Requires the evaluation of the function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and the derivative </a:t>
            </a:r>
            <a:r>
              <a:rPr lang="en-US" i="1" dirty="0"/>
              <a:t>f </a:t>
            </a:r>
            <a:r>
              <a:rPr lang="en-US" dirty="0">
                <a:sym typeface="Symbol"/>
              </a:rPr>
              <a:t>(</a:t>
            </a:r>
            <a:r>
              <a:rPr lang="en-US" i="1" dirty="0">
                <a:sym typeface="Symbol"/>
              </a:rPr>
              <a:t>x</a:t>
            </a:r>
            <a:r>
              <a:rPr lang="en-US" dirty="0">
                <a:sym typeface="Symbol"/>
              </a:rPr>
              <a:t>) at arbitrary points</a:t>
            </a:r>
            <a:endParaRPr lang="en-US" sz="1050" dirty="0"/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>
                <a:sym typeface="Symbol"/>
              </a:rPr>
              <a:t>Algorithm: </a:t>
            </a:r>
          </a:p>
          <a:p>
            <a:pPr lvl="2">
              <a:spcBef>
                <a:spcPts val="800"/>
              </a:spcBef>
              <a:buClrTx/>
              <a:buFont typeface="Arial" panose="020B0604020202020204" pitchFamily="34" charset="0"/>
              <a:buChar char="−"/>
            </a:pPr>
            <a:r>
              <a:rPr lang="en-US" b="0" dirty="0">
                <a:sym typeface="Symbol"/>
              </a:rPr>
              <a:t>Extend tangent line at current point </a:t>
            </a:r>
            <a:r>
              <a:rPr lang="en-US" b="0" i="1" dirty="0">
                <a:sym typeface="Symbol"/>
              </a:rPr>
              <a:t>x</a:t>
            </a:r>
            <a:r>
              <a:rPr lang="en-US" b="0" i="1" baseline="-25000" dirty="0">
                <a:sym typeface="Symbol"/>
              </a:rPr>
              <a:t>i</a:t>
            </a:r>
            <a:r>
              <a:rPr lang="en-US" b="0" dirty="0">
                <a:sym typeface="Symbol"/>
              </a:rPr>
              <a:t> till it crosses zero</a:t>
            </a:r>
          </a:p>
          <a:p>
            <a:pPr lvl="2">
              <a:spcBef>
                <a:spcPts val="800"/>
              </a:spcBef>
              <a:buClrTx/>
              <a:buFont typeface="Arial" panose="020B0604020202020204" pitchFamily="34" charset="0"/>
              <a:buChar char="−"/>
            </a:pPr>
            <a:r>
              <a:rPr lang="en-US" b="0" dirty="0">
                <a:sym typeface="Symbol"/>
              </a:rPr>
              <a:t>Set next guess </a:t>
            </a:r>
            <a:r>
              <a:rPr lang="en-US" b="0" i="1" dirty="0">
                <a:sym typeface="Symbol"/>
              </a:rPr>
              <a:t>x</a:t>
            </a:r>
            <a:r>
              <a:rPr lang="en-US" b="0" i="1" baseline="-25000" dirty="0">
                <a:sym typeface="Symbol"/>
              </a:rPr>
              <a:t>i</a:t>
            </a:r>
            <a:r>
              <a:rPr lang="en-US" b="0" baseline="-25000" dirty="0">
                <a:sym typeface="Symbol"/>
              </a:rPr>
              <a:t>+1</a:t>
            </a:r>
            <a:r>
              <a:rPr lang="en-US" b="0" dirty="0">
                <a:sym typeface="Symbol"/>
              </a:rPr>
              <a:t> to the abscissa of that zero crossing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371600" y="3312439"/>
                <a:ext cx="5334000" cy="72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′′</m:t>
                          </m:r>
                        </m:sup>
                      </m:sSup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+…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312439"/>
                <a:ext cx="5334000" cy="7261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6701971" y="3486090"/>
            <a:ext cx="25944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ym typeface="Symbol"/>
              </a:rPr>
              <a:t>(Taylor series at </a:t>
            </a:r>
            <a:r>
              <a:rPr lang="nl-NL" sz="2000" i="1" dirty="0">
                <a:sym typeface="Symbol"/>
              </a:rPr>
              <a:t>x</a:t>
            </a:r>
            <a:r>
              <a:rPr lang="nl-NL" sz="2000" dirty="0">
                <a:sym typeface="Symbol"/>
              </a:rPr>
              <a:t>)</a:t>
            </a:r>
            <a:endParaRPr lang="en-US" sz="2000" b="1" i="1" dirty="0"/>
          </a:p>
        </p:txBody>
      </p:sp>
      <p:sp>
        <p:nvSpPr>
          <p:cNvPr id="16" name="Rectangle 15"/>
          <p:cNvSpPr/>
          <p:nvPr/>
        </p:nvSpPr>
        <p:spPr>
          <a:xfrm>
            <a:off x="1066800" y="4144536"/>
            <a:ext cx="8077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>
                <a:sym typeface="Symbol"/>
              </a:rPr>
              <a:t>For small </a:t>
            </a:r>
            <a:r>
              <a:rPr lang="nl-NL" sz="2200" dirty="0" err="1">
                <a:sym typeface="Symbol"/>
              </a:rPr>
              <a:t>enough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values</a:t>
            </a:r>
            <a:r>
              <a:rPr lang="nl-NL" sz="2200" dirty="0">
                <a:sym typeface="Symbol"/>
              </a:rPr>
              <a:t> of </a:t>
            </a:r>
            <a:r>
              <a:rPr lang="nl-NL" sz="2200" i="1" dirty="0">
                <a:sym typeface="Symbol"/>
              </a:rPr>
              <a:t></a:t>
            </a:r>
            <a:r>
              <a:rPr lang="nl-NL" sz="2200" dirty="0">
                <a:sym typeface="Symbol"/>
              </a:rPr>
              <a:t>  </a:t>
            </a:r>
            <a:r>
              <a:rPr lang="nl-NL" sz="2200" dirty="0" err="1">
                <a:sym typeface="Symbol"/>
              </a:rPr>
              <a:t>and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for</a:t>
            </a:r>
            <a:r>
              <a:rPr lang="nl-NL" sz="2200" dirty="0">
                <a:sym typeface="Symbol"/>
              </a:rPr>
              <a:t> well-</a:t>
            </a:r>
            <a:r>
              <a:rPr lang="nl-NL" sz="2200" dirty="0" err="1">
                <a:sym typeface="Symbol"/>
              </a:rPr>
              <a:t>behaved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functions</a:t>
            </a:r>
            <a:r>
              <a:rPr lang="nl-NL" sz="2200" dirty="0">
                <a:sym typeface="Symbol"/>
              </a:rPr>
              <a:t>, </a:t>
            </a:r>
            <a:br>
              <a:rPr lang="nl-NL" sz="2200" dirty="0">
                <a:sym typeface="Symbol"/>
              </a:rPr>
            </a:br>
            <a:r>
              <a:rPr lang="nl-NL" sz="2200" dirty="0" err="1">
                <a:sym typeface="Symbol"/>
              </a:rPr>
              <a:t>the</a:t>
            </a:r>
            <a:r>
              <a:rPr lang="nl-NL" sz="2200" dirty="0">
                <a:sym typeface="Symbol"/>
              </a:rPr>
              <a:t> non-</a:t>
            </a:r>
            <a:r>
              <a:rPr lang="nl-NL" sz="2200" dirty="0" err="1">
                <a:sym typeface="Symbol"/>
              </a:rPr>
              <a:t>linear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terms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become</a:t>
            </a:r>
            <a:r>
              <a:rPr lang="nl-NL" sz="2200" dirty="0">
                <a:sym typeface="Symbol"/>
              </a:rPr>
              <a:t> </a:t>
            </a:r>
            <a:r>
              <a:rPr lang="nl-NL" sz="2200" dirty="0" err="1">
                <a:sym typeface="Symbol"/>
              </a:rPr>
              <a:t>unimportant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524000" y="5135136"/>
                <a:ext cx="1676400" cy="7965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135136"/>
                <a:ext cx="1676400" cy="7965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1092200" y="5313849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>
                <a:sym typeface="Symbol"/>
              </a:rPr>
              <a:t></a:t>
            </a:r>
            <a:endParaRPr lang="en-US" sz="2200" b="1" i="1" dirty="0"/>
          </a:p>
        </p:txBody>
      </p:sp>
      <p:sp>
        <p:nvSpPr>
          <p:cNvPr id="20" name="Rectangle 19"/>
          <p:cNvSpPr/>
          <p:nvPr/>
        </p:nvSpPr>
        <p:spPr>
          <a:xfrm>
            <a:off x="3505200" y="5135136"/>
            <a:ext cx="54882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err="1">
                <a:sym typeface="Symbol"/>
              </a:rPr>
              <a:t>Can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be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extended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to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higher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dimensions</a:t>
            </a:r>
            <a:endParaRPr lang="nl-NL" sz="2000" dirty="0">
              <a:sym typeface="Symbo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err="1">
                <a:sym typeface="Symbol"/>
              </a:rPr>
              <a:t>Requires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an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initial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guess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sufficiently</a:t>
            </a:r>
            <a:r>
              <a:rPr lang="nl-NL" sz="2000" dirty="0">
                <a:sym typeface="Symbol"/>
              </a:rPr>
              <a:t> close </a:t>
            </a:r>
            <a:r>
              <a:rPr lang="nl-NL" sz="2000" dirty="0" err="1">
                <a:sym typeface="Symbol"/>
              </a:rPr>
              <a:t>to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the</a:t>
            </a:r>
            <a:r>
              <a:rPr lang="nl-NL" sz="2000" dirty="0">
                <a:sym typeface="Symbol"/>
              </a:rPr>
              <a:t> root! (</a:t>
            </a:r>
            <a:r>
              <a:rPr lang="nl-NL" sz="2000" dirty="0" err="1">
                <a:sym typeface="Symbol"/>
              </a:rPr>
              <a:t>otherwise</a:t>
            </a:r>
            <a:r>
              <a:rPr lang="nl-NL" sz="2000" dirty="0">
                <a:sym typeface="Symbol"/>
              </a:rPr>
              <a:t> even failure!!)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7315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15000" y="1447800"/>
            <a:ext cx="3124200" cy="12023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47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7085012" cy="507087"/>
          </a:xfrm>
        </p:spPr>
        <p:txBody>
          <a:bodyPr/>
          <a:lstStyle/>
          <a:p>
            <a:r>
              <a:rPr lang="en-US" dirty="0"/>
              <a:t>Example: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019800" y="1852918"/>
                <a:ext cx="2590800" cy="797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1852918"/>
                <a:ext cx="2590800" cy="7972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5715000" y="1466791"/>
            <a:ext cx="3352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ym typeface="Symbol"/>
              </a:rPr>
              <a:t>Newton-</a:t>
            </a:r>
            <a:r>
              <a:rPr lang="nl-NL" sz="2000" dirty="0" err="1">
                <a:sym typeface="Symbol"/>
              </a:rPr>
              <a:t>Raphson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method</a:t>
            </a:r>
            <a:r>
              <a:rPr lang="nl-NL" sz="2000" dirty="0">
                <a:sym typeface="Symbol"/>
              </a:rPr>
              <a:t>:</a:t>
            </a:r>
            <a:endParaRPr lang="en-US" sz="2000" b="1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245296" y="1717960"/>
            <a:ext cx="0" cy="22854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1114" y="2860960"/>
            <a:ext cx="381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949897" y="1343311"/>
            <a:ext cx="3752030" cy="3000089"/>
          </a:xfrm>
          <a:custGeom>
            <a:avLst/>
            <a:gdLst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2201333 w 4436533"/>
              <a:gd name="connsiteY4" fmla="*/ 12361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1913466 w 4436533"/>
              <a:gd name="connsiteY4" fmla="*/ 11853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785533 w 4436533"/>
              <a:gd name="connsiteY5" fmla="*/ 14393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090334 w 4436533"/>
              <a:gd name="connsiteY6" fmla="*/ 304800 h 1762797"/>
              <a:gd name="connsiteX7" fmla="*/ 4436533 w 4436533"/>
              <a:gd name="connsiteY7" fmla="*/ 0 h 1762797"/>
              <a:gd name="connsiteX0" fmla="*/ 0 w 3970866"/>
              <a:gd name="connsiteY0" fmla="*/ 1298313 h 1511710"/>
              <a:gd name="connsiteX1" fmla="*/ 550334 w 3970866"/>
              <a:gd name="connsiteY1" fmla="*/ 1509980 h 1511710"/>
              <a:gd name="connsiteX2" fmla="*/ 1058333 w 3970866"/>
              <a:gd name="connsiteY2" fmla="*/ 1196713 h 1511710"/>
              <a:gd name="connsiteX3" fmla="*/ 1405467 w 3970866"/>
              <a:gd name="connsiteY3" fmla="*/ 959646 h 1511710"/>
              <a:gd name="connsiteX4" fmla="*/ 1761066 w 3970866"/>
              <a:gd name="connsiteY4" fmla="*/ 917313 h 1511710"/>
              <a:gd name="connsiteX5" fmla="*/ 2353733 w 3970866"/>
              <a:gd name="connsiteY5" fmla="*/ 1239046 h 1511710"/>
              <a:gd name="connsiteX6" fmla="*/ 3090334 w 3970866"/>
              <a:gd name="connsiteY6" fmla="*/ 53713 h 1511710"/>
              <a:gd name="connsiteX7" fmla="*/ 3970866 w 3970866"/>
              <a:gd name="connsiteY7" fmla="*/ 62180 h 1511710"/>
              <a:gd name="connsiteX0" fmla="*/ 0 w 3970866"/>
              <a:gd name="connsiteY0" fmla="*/ 1470509 h 1683906"/>
              <a:gd name="connsiteX1" fmla="*/ 550334 w 3970866"/>
              <a:gd name="connsiteY1" fmla="*/ 1682176 h 1683906"/>
              <a:gd name="connsiteX2" fmla="*/ 1058333 w 3970866"/>
              <a:gd name="connsiteY2" fmla="*/ 1368909 h 1683906"/>
              <a:gd name="connsiteX3" fmla="*/ 1405467 w 3970866"/>
              <a:gd name="connsiteY3" fmla="*/ 1131842 h 1683906"/>
              <a:gd name="connsiteX4" fmla="*/ 1761066 w 3970866"/>
              <a:gd name="connsiteY4" fmla="*/ 1089509 h 1683906"/>
              <a:gd name="connsiteX5" fmla="*/ 2353733 w 3970866"/>
              <a:gd name="connsiteY5" fmla="*/ 1411242 h 1683906"/>
              <a:gd name="connsiteX6" fmla="*/ 2988734 w 3970866"/>
              <a:gd name="connsiteY6" fmla="*/ 39642 h 1683906"/>
              <a:gd name="connsiteX7" fmla="*/ 3970866 w 3970866"/>
              <a:gd name="connsiteY7" fmla="*/ 234376 h 1683906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1761066 w 3970866"/>
              <a:gd name="connsiteY4" fmla="*/ 1082573 h 1676970"/>
              <a:gd name="connsiteX5" fmla="*/ 2260600 w 3970866"/>
              <a:gd name="connsiteY5" fmla="*/ 1268839 h 1676970"/>
              <a:gd name="connsiteX6" fmla="*/ 2988734 w 3970866"/>
              <a:gd name="connsiteY6" fmla="*/ 32706 h 1676970"/>
              <a:gd name="connsiteX7" fmla="*/ 3970866 w 3970866"/>
              <a:gd name="connsiteY7" fmla="*/ 227440 h 1676970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2260600 w 3970866"/>
              <a:gd name="connsiteY4" fmla="*/ 1268839 h 1676970"/>
              <a:gd name="connsiteX5" fmla="*/ 2988734 w 3970866"/>
              <a:gd name="connsiteY5" fmla="*/ 32706 h 1676970"/>
              <a:gd name="connsiteX6" fmla="*/ 3970866 w 3970866"/>
              <a:gd name="connsiteY6" fmla="*/ 227440 h 1676970"/>
              <a:gd name="connsiteX0" fmla="*/ 0 w 3970866"/>
              <a:gd name="connsiteY0" fmla="*/ 1463573 h 1687533"/>
              <a:gd name="connsiteX1" fmla="*/ 550334 w 3970866"/>
              <a:gd name="connsiteY1" fmla="*/ 1675240 h 1687533"/>
              <a:gd name="connsiteX2" fmla="*/ 1405467 w 3970866"/>
              <a:gd name="connsiteY2" fmla="*/ 1124906 h 1687533"/>
              <a:gd name="connsiteX3" fmla="*/ 2260600 w 3970866"/>
              <a:gd name="connsiteY3" fmla="*/ 1268839 h 1687533"/>
              <a:gd name="connsiteX4" fmla="*/ 2988734 w 3970866"/>
              <a:gd name="connsiteY4" fmla="*/ 32706 h 1687533"/>
              <a:gd name="connsiteX5" fmla="*/ 3970866 w 3970866"/>
              <a:gd name="connsiteY5" fmla="*/ 227440 h 1687533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60600 w 3970866"/>
              <a:gd name="connsiteY3" fmla="*/ 1268839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09800 w 3970866"/>
              <a:gd name="connsiteY3" fmla="*/ 235905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642829 h 1972483"/>
              <a:gd name="connsiteX1" fmla="*/ 821267 w 3970866"/>
              <a:gd name="connsiteY1" fmla="*/ 1964562 h 1972483"/>
              <a:gd name="connsiteX2" fmla="*/ 1405467 w 3970866"/>
              <a:gd name="connsiteY2" fmla="*/ 1304162 h 1972483"/>
              <a:gd name="connsiteX3" fmla="*/ 2209800 w 3970866"/>
              <a:gd name="connsiteY3" fmla="*/ 415161 h 1972483"/>
              <a:gd name="connsiteX4" fmla="*/ 2751667 w 3970866"/>
              <a:gd name="connsiteY4" fmla="*/ 25695 h 1972483"/>
              <a:gd name="connsiteX5" fmla="*/ 3970866 w 3970866"/>
              <a:gd name="connsiteY5" fmla="*/ 406696 h 1972483"/>
              <a:gd name="connsiteX0" fmla="*/ 0 w 3970866"/>
              <a:gd name="connsiteY0" fmla="*/ 1637982 h 1967636"/>
              <a:gd name="connsiteX1" fmla="*/ 821267 w 3970866"/>
              <a:gd name="connsiteY1" fmla="*/ 1959715 h 1967636"/>
              <a:gd name="connsiteX2" fmla="*/ 1405467 w 3970866"/>
              <a:gd name="connsiteY2" fmla="*/ 1299315 h 1967636"/>
              <a:gd name="connsiteX3" fmla="*/ 2209800 w 3970866"/>
              <a:gd name="connsiteY3" fmla="*/ 410314 h 1967636"/>
              <a:gd name="connsiteX4" fmla="*/ 2751667 w 3970866"/>
              <a:gd name="connsiteY4" fmla="*/ 20848 h 1967636"/>
              <a:gd name="connsiteX5" fmla="*/ 3684049 w 3970866"/>
              <a:gd name="connsiteY5" fmla="*/ 30087 h 1967636"/>
              <a:gd name="connsiteX6" fmla="*/ 3970866 w 3970866"/>
              <a:gd name="connsiteY6" fmla="*/ 401849 h 1967636"/>
              <a:gd name="connsiteX0" fmla="*/ 0 w 3970866"/>
              <a:gd name="connsiteY0" fmla="*/ 1660501 h 1990155"/>
              <a:gd name="connsiteX1" fmla="*/ 821267 w 3970866"/>
              <a:gd name="connsiteY1" fmla="*/ 1982234 h 1990155"/>
              <a:gd name="connsiteX2" fmla="*/ 1405467 w 3970866"/>
              <a:gd name="connsiteY2" fmla="*/ 1321834 h 1990155"/>
              <a:gd name="connsiteX3" fmla="*/ 2209800 w 3970866"/>
              <a:gd name="connsiteY3" fmla="*/ 432833 h 1990155"/>
              <a:gd name="connsiteX4" fmla="*/ 2751667 w 3970866"/>
              <a:gd name="connsiteY4" fmla="*/ 43367 h 1990155"/>
              <a:gd name="connsiteX5" fmla="*/ 3684049 w 3970866"/>
              <a:gd name="connsiteY5" fmla="*/ 52606 h 1990155"/>
              <a:gd name="connsiteX6" fmla="*/ 3970866 w 3970866"/>
              <a:gd name="connsiteY6" fmla="*/ 424368 h 1990155"/>
              <a:gd name="connsiteX0" fmla="*/ 0 w 3953932"/>
              <a:gd name="connsiteY0" fmla="*/ 1660501 h 1990155"/>
              <a:gd name="connsiteX1" fmla="*/ 821267 w 3953932"/>
              <a:gd name="connsiteY1" fmla="*/ 1982234 h 1990155"/>
              <a:gd name="connsiteX2" fmla="*/ 1405467 w 3953932"/>
              <a:gd name="connsiteY2" fmla="*/ 1321834 h 1990155"/>
              <a:gd name="connsiteX3" fmla="*/ 2209800 w 3953932"/>
              <a:gd name="connsiteY3" fmla="*/ 432833 h 1990155"/>
              <a:gd name="connsiteX4" fmla="*/ 2751667 w 3953932"/>
              <a:gd name="connsiteY4" fmla="*/ 43367 h 1990155"/>
              <a:gd name="connsiteX5" fmla="*/ 3684049 w 3953932"/>
              <a:gd name="connsiteY5" fmla="*/ 52606 h 1990155"/>
              <a:gd name="connsiteX6" fmla="*/ 3953932 w 3953932"/>
              <a:gd name="connsiteY6" fmla="*/ 229634 h 1990155"/>
              <a:gd name="connsiteX0" fmla="*/ 0 w 3953932"/>
              <a:gd name="connsiteY0" fmla="*/ 1718758 h 2048412"/>
              <a:gd name="connsiteX1" fmla="*/ 821267 w 3953932"/>
              <a:gd name="connsiteY1" fmla="*/ 2040491 h 2048412"/>
              <a:gd name="connsiteX2" fmla="*/ 1405467 w 3953932"/>
              <a:gd name="connsiteY2" fmla="*/ 1380091 h 2048412"/>
              <a:gd name="connsiteX3" fmla="*/ 2209800 w 3953932"/>
              <a:gd name="connsiteY3" fmla="*/ 491090 h 2048412"/>
              <a:gd name="connsiteX4" fmla="*/ 3031067 w 3953932"/>
              <a:gd name="connsiteY4" fmla="*/ 24 h 2048412"/>
              <a:gd name="connsiteX5" fmla="*/ 3684049 w 3953932"/>
              <a:gd name="connsiteY5" fmla="*/ 110863 h 2048412"/>
              <a:gd name="connsiteX6" fmla="*/ 3953932 w 3953932"/>
              <a:gd name="connsiteY6" fmla="*/ 287891 h 2048412"/>
              <a:gd name="connsiteX0" fmla="*/ 0 w 3953932"/>
              <a:gd name="connsiteY0" fmla="*/ 1718758 h 1718758"/>
              <a:gd name="connsiteX1" fmla="*/ 1405467 w 3953932"/>
              <a:gd name="connsiteY1" fmla="*/ 1380091 h 1718758"/>
              <a:gd name="connsiteX2" fmla="*/ 2209800 w 3953932"/>
              <a:gd name="connsiteY2" fmla="*/ 491090 h 1718758"/>
              <a:gd name="connsiteX3" fmla="*/ 3031067 w 3953932"/>
              <a:gd name="connsiteY3" fmla="*/ 24 h 1718758"/>
              <a:gd name="connsiteX4" fmla="*/ 3684049 w 3953932"/>
              <a:gd name="connsiteY4" fmla="*/ 110863 h 1718758"/>
              <a:gd name="connsiteX5" fmla="*/ 3953932 w 3953932"/>
              <a:gd name="connsiteY5" fmla="*/ 287891 h 1718758"/>
              <a:gd name="connsiteX0" fmla="*/ 0 w 3953932"/>
              <a:gd name="connsiteY0" fmla="*/ 1718734 h 1718734"/>
              <a:gd name="connsiteX1" fmla="*/ 1405467 w 3953932"/>
              <a:gd name="connsiteY1" fmla="*/ 1380067 h 1718734"/>
              <a:gd name="connsiteX2" fmla="*/ 3031067 w 3953932"/>
              <a:gd name="connsiteY2" fmla="*/ 0 h 1718734"/>
              <a:gd name="connsiteX3" fmla="*/ 3684049 w 3953932"/>
              <a:gd name="connsiteY3" fmla="*/ 110839 h 1718734"/>
              <a:gd name="connsiteX4" fmla="*/ 3953932 w 3953932"/>
              <a:gd name="connsiteY4" fmla="*/ 287867 h 1718734"/>
              <a:gd name="connsiteX0" fmla="*/ 0 w 3953932"/>
              <a:gd name="connsiteY0" fmla="*/ 1764987 h 1764987"/>
              <a:gd name="connsiteX1" fmla="*/ 1405467 w 3953932"/>
              <a:gd name="connsiteY1" fmla="*/ 1426320 h 1764987"/>
              <a:gd name="connsiteX2" fmla="*/ 3031067 w 3953932"/>
              <a:gd name="connsiteY2" fmla="*/ 46253 h 1764987"/>
              <a:gd name="connsiteX3" fmla="*/ 3953932 w 3953932"/>
              <a:gd name="connsiteY3" fmla="*/ 334120 h 1764987"/>
              <a:gd name="connsiteX0" fmla="*/ 0 w 3920065"/>
              <a:gd name="connsiteY0" fmla="*/ 1886186 h 1886186"/>
              <a:gd name="connsiteX1" fmla="*/ 1405467 w 3920065"/>
              <a:gd name="connsiteY1" fmla="*/ 1547519 h 1886186"/>
              <a:gd name="connsiteX2" fmla="*/ 3031067 w 3920065"/>
              <a:gd name="connsiteY2" fmla="*/ 167452 h 1886186"/>
              <a:gd name="connsiteX3" fmla="*/ 3920065 w 3920065"/>
              <a:gd name="connsiteY3" fmla="*/ 31986 h 1886186"/>
              <a:gd name="connsiteX0" fmla="*/ 0 w 3920065"/>
              <a:gd name="connsiteY0" fmla="*/ 1863524 h 1863524"/>
              <a:gd name="connsiteX1" fmla="*/ 1405467 w 3920065"/>
              <a:gd name="connsiteY1" fmla="*/ 1524857 h 1863524"/>
              <a:gd name="connsiteX2" fmla="*/ 2794000 w 3920065"/>
              <a:gd name="connsiteY2" fmla="*/ 373390 h 1863524"/>
              <a:gd name="connsiteX3" fmla="*/ 3920065 w 3920065"/>
              <a:gd name="connsiteY3" fmla="*/ 9324 h 1863524"/>
              <a:gd name="connsiteX0" fmla="*/ 0 w 3860799"/>
              <a:gd name="connsiteY0" fmla="*/ 1871730 h 1871730"/>
              <a:gd name="connsiteX1" fmla="*/ 1405467 w 3860799"/>
              <a:gd name="connsiteY1" fmla="*/ 1533063 h 1871730"/>
              <a:gd name="connsiteX2" fmla="*/ 2794000 w 3860799"/>
              <a:gd name="connsiteY2" fmla="*/ 381596 h 1871730"/>
              <a:gd name="connsiteX3" fmla="*/ 3860799 w 3860799"/>
              <a:gd name="connsiteY3" fmla="*/ 9064 h 1871730"/>
              <a:gd name="connsiteX0" fmla="*/ 0 w 3860799"/>
              <a:gd name="connsiteY0" fmla="*/ 1862666 h 1862666"/>
              <a:gd name="connsiteX1" fmla="*/ 1405467 w 3860799"/>
              <a:gd name="connsiteY1" fmla="*/ 15239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1998134 w 3860799"/>
              <a:gd name="connsiteY2" fmla="*/ 321732 h 1862666"/>
              <a:gd name="connsiteX3" fmla="*/ 3860799 w 3860799"/>
              <a:gd name="connsiteY3" fmla="*/ 0 h 1862666"/>
              <a:gd name="connsiteX0" fmla="*/ 0 w 3801532"/>
              <a:gd name="connsiteY0" fmla="*/ 2158999 h 2158999"/>
              <a:gd name="connsiteX1" fmla="*/ 1295400 w 3801532"/>
              <a:gd name="connsiteY1" fmla="*/ 7196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733799"/>
              <a:gd name="connsiteY0" fmla="*/ 2019095 h 2019095"/>
              <a:gd name="connsiteX1" fmla="*/ 745067 w 3733799"/>
              <a:gd name="connsiteY1" fmla="*/ 884562 h 2019095"/>
              <a:gd name="connsiteX2" fmla="*/ 1557867 w 3733799"/>
              <a:gd name="connsiteY2" fmla="*/ 114095 h 2019095"/>
              <a:gd name="connsiteX3" fmla="*/ 3733799 w 3733799"/>
              <a:gd name="connsiteY3" fmla="*/ 88696 h 2019095"/>
              <a:gd name="connsiteX0" fmla="*/ 0 w 3733799"/>
              <a:gd name="connsiteY0" fmla="*/ 2069260 h 2069260"/>
              <a:gd name="connsiteX1" fmla="*/ 745067 w 3733799"/>
              <a:gd name="connsiteY1" fmla="*/ 934727 h 2069260"/>
              <a:gd name="connsiteX2" fmla="*/ 1557867 w 3733799"/>
              <a:gd name="connsiteY2" fmla="*/ 164260 h 2069260"/>
              <a:gd name="connsiteX3" fmla="*/ 3733799 w 3733799"/>
              <a:gd name="connsiteY3" fmla="*/ 138861 h 2069260"/>
              <a:gd name="connsiteX0" fmla="*/ 0 w 3676649"/>
              <a:gd name="connsiteY0" fmla="*/ 2369566 h 2369566"/>
              <a:gd name="connsiteX1" fmla="*/ 745067 w 3676649"/>
              <a:gd name="connsiteY1" fmla="*/ 1235033 h 2369566"/>
              <a:gd name="connsiteX2" fmla="*/ 1557867 w 3676649"/>
              <a:gd name="connsiteY2" fmla="*/ 464566 h 2369566"/>
              <a:gd name="connsiteX3" fmla="*/ 3676649 w 3676649"/>
              <a:gd name="connsiteY3" fmla="*/ 39117 h 2369566"/>
              <a:gd name="connsiteX0" fmla="*/ 0 w 3676649"/>
              <a:gd name="connsiteY0" fmla="*/ 2330449 h 2330449"/>
              <a:gd name="connsiteX1" fmla="*/ 745067 w 3676649"/>
              <a:gd name="connsiteY1" fmla="*/ 1195916 h 2330449"/>
              <a:gd name="connsiteX2" fmla="*/ 1557867 w 3676649"/>
              <a:gd name="connsiteY2" fmla="*/ 425449 h 2330449"/>
              <a:gd name="connsiteX3" fmla="*/ 2474472 w 3676649"/>
              <a:gd name="connsiteY3" fmla="*/ 98139 h 2330449"/>
              <a:gd name="connsiteX4" fmla="*/ 3676649 w 3676649"/>
              <a:gd name="connsiteY4" fmla="*/ 0 h 23304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57867 w 3632199"/>
              <a:gd name="connsiteY2" fmla="*/ 53974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639572 w 3632199"/>
              <a:gd name="connsiteY3" fmla="*/ 187039 h 2444749"/>
              <a:gd name="connsiteX4" fmla="*/ 3632199 w 3632199"/>
              <a:gd name="connsiteY4" fmla="*/ 0 h 244474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589617 w 3632199"/>
              <a:gd name="connsiteY2" fmla="*/ 56514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40426"/>
              <a:gd name="connsiteY0" fmla="*/ 2466889 h 2466889"/>
              <a:gd name="connsiteX1" fmla="*/ 833967 w 3640426"/>
              <a:gd name="connsiteY1" fmla="*/ 1313306 h 2466889"/>
              <a:gd name="connsiteX2" fmla="*/ 1710267 w 3640426"/>
              <a:gd name="connsiteY2" fmla="*/ 638089 h 2466889"/>
              <a:gd name="connsiteX3" fmla="*/ 2696722 w 3640426"/>
              <a:gd name="connsiteY3" fmla="*/ 196479 h 2466889"/>
              <a:gd name="connsiteX4" fmla="*/ 3541272 w 3640426"/>
              <a:gd name="connsiteY4" fmla="*/ 5979 h 2466889"/>
              <a:gd name="connsiteX5" fmla="*/ 3632199 w 3640426"/>
              <a:gd name="connsiteY5" fmla="*/ 41190 h 246688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287272 w 3632199"/>
              <a:gd name="connsiteY4" fmla="*/ 117189 h 2425699"/>
              <a:gd name="connsiteX5" fmla="*/ 3632199 w 3632199"/>
              <a:gd name="connsiteY5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360172 w 3632199"/>
              <a:gd name="connsiteY3" fmla="*/ 244189 h 2425699"/>
              <a:gd name="connsiteX4" fmla="*/ 3632199 w 3632199"/>
              <a:gd name="connsiteY4" fmla="*/ 0 h 242569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360172 w 3124199"/>
              <a:gd name="connsiteY3" fmla="*/ 23783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480822 w 3124199"/>
              <a:gd name="connsiteY3" fmla="*/ 15528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563372 w 3124199"/>
              <a:gd name="connsiteY3" fmla="*/ 263239 h 2419349"/>
              <a:gd name="connsiteX4" fmla="*/ 3124199 w 3124199"/>
              <a:gd name="connsiteY4" fmla="*/ 0 h 24193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3522 w 3105149"/>
              <a:gd name="connsiteY3" fmla="*/ 263239 h 2482849"/>
              <a:gd name="connsiteX4" fmla="*/ 3105149 w 3105149"/>
              <a:gd name="connsiteY4" fmla="*/ 0 h 248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149" h="2482849">
                <a:moveTo>
                  <a:pt x="0" y="2482849"/>
                </a:moveTo>
                <a:cubicBezTo>
                  <a:pt x="275873" y="2319160"/>
                  <a:pt x="409222" y="1754716"/>
                  <a:pt x="694267" y="1449916"/>
                </a:cubicBezTo>
                <a:cubicBezTo>
                  <a:pt x="979312" y="1145116"/>
                  <a:pt x="1422033" y="837012"/>
                  <a:pt x="1710267" y="654049"/>
                </a:cubicBezTo>
                <a:cubicBezTo>
                  <a:pt x="1998501" y="471086"/>
                  <a:pt x="2173200" y="362722"/>
                  <a:pt x="2493522" y="263239"/>
                </a:cubicBezTo>
                <a:cubicBezTo>
                  <a:pt x="2794794" y="132006"/>
                  <a:pt x="2954708" y="89502"/>
                  <a:pt x="3105149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21219" y="1219200"/>
            <a:ext cx="5934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/>
              <a:t>f</a:t>
            </a:r>
            <a:r>
              <a:rPr lang="nl-NL" sz="2200" dirty="0"/>
              <a:t>(</a:t>
            </a:r>
            <a:r>
              <a:rPr lang="nl-NL" sz="2200" i="1" dirty="0"/>
              <a:t>x</a:t>
            </a:r>
            <a:r>
              <a:rPr lang="nl-NL" sz="2200" dirty="0"/>
              <a:t>)</a:t>
            </a:r>
            <a:endParaRPr lang="en-US" sz="2200" b="1" i="1" dirty="0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1140863" y="1253655"/>
            <a:ext cx="3812137" cy="160702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4267200" y="1143000"/>
            <a:ext cx="312906" cy="378626"/>
            <a:chOff x="4267200" y="1143000"/>
            <a:chExt cx="312906" cy="378626"/>
          </a:xfrm>
        </p:grpSpPr>
        <p:sp>
          <p:nvSpPr>
            <p:cNvPr id="18" name="Rectangle 17"/>
            <p:cNvSpPr/>
            <p:nvPr/>
          </p:nvSpPr>
          <p:spPr>
            <a:xfrm>
              <a:off x="4267200" y="1143000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/>
                <a:t>1</a:t>
              </a:r>
              <a:endParaRPr lang="en-US" b="1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4396782" y="1438506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/>
          <p:cNvCxnSpPr/>
          <p:nvPr/>
        </p:nvCxnSpPr>
        <p:spPr>
          <a:xfrm flipV="1">
            <a:off x="1140861" y="2860960"/>
            <a:ext cx="0" cy="125384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0600" y="419100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dirty="0"/>
              <a:t>2</a:t>
            </a:r>
            <a:endParaRPr lang="en-US" b="1" dirty="0"/>
          </a:p>
        </p:txBody>
      </p:sp>
      <p:sp>
        <p:nvSpPr>
          <p:cNvPr id="48" name="Oval 47"/>
          <p:cNvSpPr/>
          <p:nvPr/>
        </p:nvSpPr>
        <p:spPr>
          <a:xfrm>
            <a:off x="1099301" y="4114800"/>
            <a:ext cx="83120" cy="8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838200" y="1438506"/>
            <a:ext cx="2285999" cy="3121826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948963" y="243840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dirty="0"/>
              <a:t>3</a:t>
            </a:r>
            <a:endParaRPr lang="en-US" b="1" dirty="0"/>
          </a:p>
        </p:txBody>
      </p:sp>
      <p:sp>
        <p:nvSpPr>
          <p:cNvPr id="55" name="Oval 54"/>
          <p:cNvSpPr/>
          <p:nvPr/>
        </p:nvSpPr>
        <p:spPr>
          <a:xfrm>
            <a:off x="2057664" y="2743200"/>
            <a:ext cx="83120" cy="8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014714" y="3124200"/>
            <a:ext cx="36908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 err="1">
                <a:sym typeface="Symbol"/>
              </a:rPr>
              <a:t>Enormously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fast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convergence</a:t>
            </a:r>
            <a:r>
              <a:rPr lang="nl-NL" sz="2000" dirty="0">
                <a:sym typeface="Symbol"/>
              </a:rPr>
              <a:t>, ….</a:t>
            </a:r>
            <a:r>
              <a:rPr lang="nl-NL" sz="2000" dirty="0" err="1">
                <a:sym typeface="Symbol"/>
              </a:rPr>
              <a:t>when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it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works</a:t>
            </a:r>
            <a:endParaRPr lang="en-US" sz="2000" b="1" i="1" dirty="0"/>
          </a:p>
        </p:txBody>
      </p:sp>
      <p:grpSp>
        <p:nvGrpSpPr>
          <p:cNvPr id="89" name="Group 88"/>
          <p:cNvGrpSpPr/>
          <p:nvPr/>
        </p:nvGrpSpPr>
        <p:grpSpPr>
          <a:xfrm>
            <a:off x="1371600" y="4683933"/>
            <a:ext cx="2845542" cy="1914525"/>
            <a:chOff x="881114" y="4307681"/>
            <a:chExt cx="2845542" cy="1914525"/>
          </a:xfrm>
        </p:grpSpPr>
        <p:cxnSp>
          <p:nvCxnSpPr>
            <p:cNvPr id="61" name="Straight Connector 60"/>
            <p:cNvCxnSpPr/>
            <p:nvPr/>
          </p:nvCxnSpPr>
          <p:spPr>
            <a:xfrm flipH="1">
              <a:off x="2057663" y="4492598"/>
              <a:ext cx="1" cy="16517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881114" y="5181600"/>
              <a:ext cx="2517406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Freeform 62"/>
            <p:cNvSpPr/>
            <p:nvPr/>
          </p:nvSpPr>
          <p:spPr>
            <a:xfrm>
              <a:off x="1066800" y="4592797"/>
              <a:ext cx="2331720" cy="1479946"/>
            </a:xfrm>
            <a:custGeom>
              <a:avLst/>
              <a:gdLst>
                <a:gd name="connsiteX0" fmla="*/ 0 w 4436533"/>
                <a:gd name="connsiteY0" fmla="*/ 1549400 h 1771155"/>
                <a:gd name="connsiteX1" fmla="*/ 643467 w 4436533"/>
                <a:gd name="connsiteY1" fmla="*/ 1769533 h 1771155"/>
                <a:gd name="connsiteX2" fmla="*/ 1058333 w 4436533"/>
                <a:gd name="connsiteY2" fmla="*/ 1447800 h 1771155"/>
                <a:gd name="connsiteX3" fmla="*/ 1405467 w 4436533"/>
                <a:gd name="connsiteY3" fmla="*/ 1210733 h 1771155"/>
                <a:gd name="connsiteX4" fmla="*/ 2201333 w 4436533"/>
                <a:gd name="connsiteY4" fmla="*/ 1236133 h 1771155"/>
                <a:gd name="connsiteX5" fmla="*/ 2785533 w 4436533"/>
                <a:gd name="connsiteY5" fmla="*/ 1439333 h 1771155"/>
                <a:gd name="connsiteX6" fmla="*/ 3539067 w 4436533"/>
                <a:gd name="connsiteY6" fmla="*/ 982133 h 1771155"/>
                <a:gd name="connsiteX7" fmla="*/ 4436533 w 4436533"/>
                <a:gd name="connsiteY7" fmla="*/ 0 h 1771155"/>
                <a:gd name="connsiteX0" fmla="*/ 0 w 4436533"/>
                <a:gd name="connsiteY0" fmla="*/ 1549400 h 1771155"/>
                <a:gd name="connsiteX1" fmla="*/ 643467 w 4436533"/>
                <a:gd name="connsiteY1" fmla="*/ 1769533 h 1771155"/>
                <a:gd name="connsiteX2" fmla="*/ 1058333 w 4436533"/>
                <a:gd name="connsiteY2" fmla="*/ 1447800 h 1771155"/>
                <a:gd name="connsiteX3" fmla="*/ 1405467 w 4436533"/>
                <a:gd name="connsiteY3" fmla="*/ 1210733 h 1771155"/>
                <a:gd name="connsiteX4" fmla="*/ 1913466 w 4436533"/>
                <a:gd name="connsiteY4" fmla="*/ 1185333 h 1771155"/>
                <a:gd name="connsiteX5" fmla="*/ 2785533 w 4436533"/>
                <a:gd name="connsiteY5" fmla="*/ 1439333 h 1771155"/>
                <a:gd name="connsiteX6" fmla="*/ 3539067 w 4436533"/>
                <a:gd name="connsiteY6" fmla="*/ 982133 h 1771155"/>
                <a:gd name="connsiteX7" fmla="*/ 4436533 w 4436533"/>
                <a:gd name="connsiteY7" fmla="*/ 0 h 1771155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913466 w 4436533"/>
                <a:gd name="connsiteY4" fmla="*/ 1185333 h 1762797"/>
                <a:gd name="connsiteX5" fmla="*/ 2785533 w 4436533"/>
                <a:gd name="connsiteY5" fmla="*/ 14393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913466 w 4436533"/>
                <a:gd name="connsiteY4" fmla="*/ 1185333 h 1762797"/>
                <a:gd name="connsiteX5" fmla="*/ 2353733 w 4436533"/>
                <a:gd name="connsiteY5" fmla="*/ 14901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761066 w 4436533"/>
                <a:gd name="connsiteY4" fmla="*/ 1168400 h 1762797"/>
                <a:gd name="connsiteX5" fmla="*/ 2353733 w 4436533"/>
                <a:gd name="connsiteY5" fmla="*/ 14901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761066 w 4436533"/>
                <a:gd name="connsiteY4" fmla="*/ 1168400 h 1762797"/>
                <a:gd name="connsiteX5" fmla="*/ 2353733 w 4436533"/>
                <a:gd name="connsiteY5" fmla="*/ 1490133 h 1762797"/>
                <a:gd name="connsiteX6" fmla="*/ 3090334 w 4436533"/>
                <a:gd name="connsiteY6" fmla="*/ 304800 h 1762797"/>
                <a:gd name="connsiteX7" fmla="*/ 4436533 w 4436533"/>
                <a:gd name="connsiteY7" fmla="*/ 0 h 1762797"/>
                <a:gd name="connsiteX0" fmla="*/ 0 w 3970866"/>
                <a:gd name="connsiteY0" fmla="*/ 1298313 h 1511710"/>
                <a:gd name="connsiteX1" fmla="*/ 550334 w 3970866"/>
                <a:gd name="connsiteY1" fmla="*/ 1509980 h 1511710"/>
                <a:gd name="connsiteX2" fmla="*/ 1058333 w 3970866"/>
                <a:gd name="connsiteY2" fmla="*/ 1196713 h 1511710"/>
                <a:gd name="connsiteX3" fmla="*/ 1405467 w 3970866"/>
                <a:gd name="connsiteY3" fmla="*/ 959646 h 1511710"/>
                <a:gd name="connsiteX4" fmla="*/ 1761066 w 3970866"/>
                <a:gd name="connsiteY4" fmla="*/ 917313 h 1511710"/>
                <a:gd name="connsiteX5" fmla="*/ 2353733 w 3970866"/>
                <a:gd name="connsiteY5" fmla="*/ 1239046 h 1511710"/>
                <a:gd name="connsiteX6" fmla="*/ 3090334 w 3970866"/>
                <a:gd name="connsiteY6" fmla="*/ 53713 h 1511710"/>
                <a:gd name="connsiteX7" fmla="*/ 3970866 w 3970866"/>
                <a:gd name="connsiteY7" fmla="*/ 62180 h 1511710"/>
                <a:gd name="connsiteX0" fmla="*/ 0 w 3970866"/>
                <a:gd name="connsiteY0" fmla="*/ 1470509 h 1683906"/>
                <a:gd name="connsiteX1" fmla="*/ 550334 w 3970866"/>
                <a:gd name="connsiteY1" fmla="*/ 1682176 h 1683906"/>
                <a:gd name="connsiteX2" fmla="*/ 1058333 w 3970866"/>
                <a:gd name="connsiteY2" fmla="*/ 1368909 h 1683906"/>
                <a:gd name="connsiteX3" fmla="*/ 1405467 w 3970866"/>
                <a:gd name="connsiteY3" fmla="*/ 1131842 h 1683906"/>
                <a:gd name="connsiteX4" fmla="*/ 1761066 w 3970866"/>
                <a:gd name="connsiteY4" fmla="*/ 1089509 h 1683906"/>
                <a:gd name="connsiteX5" fmla="*/ 2353733 w 3970866"/>
                <a:gd name="connsiteY5" fmla="*/ 1411242 h 1683906"/>
                <a:gd name="connsiteX6" fmla="*/ 2988734 w 3970866"/>
                <a:gd name="connsiteY6" fmla="*/ 39642 h 1683906"/>
                <a:gd name="connsiteX7" fmla="*/ 3970866 w 3970866"/>
                <a:gd name="connsiteY7" fmla="*/ 234376 h 1683906"/>
                <a:gd name="connsiteX0" fmla="*/ 0 w 3970866"/>
                <a:gd name="connsiteY0" fmla="*/ 1463573 h 1676970"/>
                <a:gd name="connsiteX1" fmla="*/ 550334 w 3970866"/>
                <a:gd name="connsiteY1" fmla="*/ 1675240 h 1676970"/>
                <a:gd name="connsiteX2" fmla="*/ 1058333 w 3970866"/>
                <a:gd name="connsiteY2" fmla="*/ 1361973 h 1676970"/>
                <a:gd name="connsiteX3" fmla="*/ 1405467 w 3970866"/>
                <a:gd name="connsiteY3" fmla="*/ 1124906 h 1676970"/>
                <a:gd name="connsiteX4" fmla="*/ 1761066 w 3970866"/>
                <a:gd name="connsiteY4" fmla="*/ 1082573 h 1676970"/>
                <a:gd name="connsiteX5" fmla="*/ 2260600 w 3970866"/>
                <a:gd name="connsiteY5" fmla="*/ 1268839 h 1676970"/>
                <a:gd name="connsiteX6" fmla="*/ 2988734 w 3970866"/>
                <a:gd name="connsiteY6" fmla="*/ 32706 h 1676970"/>
                <a:gd name="connsiteX7" fmla="*/ 3970866 w 3970866"/>
                <a:gd name="connsiteY7" fmla="*/ 227440 h 1676970"/>
                <a:gd name="connsiteX0" fmla="*/ 0 w 3970866"/>
                <a:gd name="connsiteY0" fmla="*/ 1463573 h 1676970"/>
                <a:gd name="connsiteX1" fmla="*/ 550334 w 3970866"/>
                <a:gd name="connsiteY1" fmla="*/ 1675240 h 1676970"/>
                <a:gd name="connsiteX2" fmla="*/ 1058333 w 3970866"/>
                <a:gd name="connsiteY2" fmla="*/ 1361973 h 1676970"/>
                <a:gd name="connsiteX3" fmla="*/ 1405467 w 3970866"/>
                <a:gd name="connsiteY3" fmla="*/ 1124906 h 1676970"/>
                <a:gd name="connsiteX4" fmla="*/ 2260600 w 3970866"/>
                <a:gd name="connsiteY4" fmla="*/ 1268839 h 1676970"/>
                <a:gd name="connsiteX5" fmla="*/ 2988734 w 3970866"/>
                <a:gd name="connsiteY5" fmla="*/ 32706 h 1676970"/>
                <a:gd name="connsiteX6" fmla="*/ 3970866 w 3970866"/>
                <a:gd name="connsiteY6" fmla="*/ 227440 h 1676970"/>
                <a:gd name="connsiteX0" fmla="*/ 0 w 3970866"/>
                <a:gd name="connsiteY0" fmla="*/ 1463573 h 1687533"/>
                <a:gd name="connsiteX1" fmla="*/ 550334 w 3970866"/>
                <a:gd name="connsiteY1" fmla="*/ 1675240 h 1687533"/>
                <a:gd name="connsiteX2" fmla="*/ 1405467 w 3970866"/>
                <a:gd name="connsiteY2" fmla="*/ 1124906 h 1687533"/>
                <a:gd name="connsiteX3" fmla="*/ 2260600 w 3970866"/>
                <a:gd name="connsiteY3" fmla="*/ 1268839 h 1687533"/>
                <a:gd name="connsiteX4" fmla="*/ 2988734 w 3970866"/>
                <a:gd name="connsiteY4" fmla="*/ 32706 h 1687533"/>
                <a:gd name="connsiteX5" fmla="*/ 3970866 w 3970866"/>
                <a:gd name="connsiteY5" fmla="*/ 227440 h 1687533"/>
                <a:gd name="connsiteX0" fmla="*/ 0 w 3970866"/>
                <a:gd name="connsiteY0" fmla="*/ 1463573 h 1793227"/>
                <a:gd name="connsiteX1" fmla="*/ 821267 w 3970866"/>
                <a:gd name="connsiteY1" fmla="*/ 1785306 h 1793227"/>
                <a:gd name="connsiteX2" fmla="*/ 1405467 w 3970866"/>
                <a:gd name="connsiteY2" fmla="*/ 1124906 h 1793227"/>
                <a:gd name="connsiteX3" fmla="*/ 2260600 w 3970866"/>
                <a:gd name="connsiteY3" fmla="*/ 1268839 h 1793227"/>
                <a:gd name="connsiteX4" fmla="*/ 2988734 w 3970866"/>
                <a:gd name="connsiteY4" fmla="*/ 32706 h 1793227"/>
                <a:gd name="connsiteX5" fmla="*/ 3970866 w 3970866"/>
                <a:gd name="connsiteY5" fmla="*/ 227440 h 1793227"/>
                <a:gd name="connsiteX0" fmla="*/ 0 w 3970866"/>
                <a:gd name="connsiteY0" fmla="*/ 1463573 h 1793227"/>
                <a:gd name="connsiteX1" fmla="*/ 821267 w 3970866"/>
                <a:gd name="connsiteY1" fmla="*/ 1785306 h 1793227"/>
                <a:gd name="connsiteX2" fmla="*/ 1405467 w 3970866"/>
                <a:gd name="connsiteY2" fmla="*/ 1124906 h 1793227"/>
                <a:gd name="connsiteX3" fmla="*/ 2209800 w 3970866"/>
                <a:gd name="connsiteY3" fmla="*/ 235905 h 1793227"/>
                <a:gd name="connsiteX4" fmla="*/ 2988734 w 3970866"/>
                <a:gd name="connsiteY4" fmla="*/ 32706 h 1793227"/>
                <a:gd name="connsiteX5" fmla="*/ 3970866 w 3970866"/>
                <a:gd name="connsiteY5" fmla="*/ 227440 h 1793227"/>
                <a:gd name="connsiteX0" fmla="*/ 0 w 3970866"/>
                <a:gd name="connsiteY0" fmla="*/ 1642829 h 1972483"/>
                <a:gd name="connsiteX1" fmla="*/ 821267 w 3970866"/>
                <a:gd name="connsiteY1" fmla="*/ 1964562 h 1972483"/>
                <a:gd name="connsiteX2" fmla="*/ 1405467 w 3970866"/>
                <a:gd name="connsiteY2" fmla="*/ 1304162 h 1972483"/>
                <a:gd name="connsiteX3" fmla="*/ 2209800 w 3970866"/>
                <a:gd name="connsiteY3" fmla="*/ 415161 h 1972483"/>
                <a:gd name="connsiteX4" fmla="*/ 2751667 w 3970866"/>
                <a:gd name="connsiteY4" fmla="*/ 25695 h 1972483"/>
                <a:gd name="connsiteX5" fmla="*/ 3970866 w 3970866"/>
                <a:gd name="connsiteY5" fmla="*/ 406696 h 1972483"/>
                <a:gd name="connsiteX0" fmla="*/ 0 w 3970866"/>
                <a:gd name="connsiteY0" fmla="*/ 1637982 h 1967636"/>
                <a:gd name="connsiteX1" fmla="*/ 821267 w 3970866"/>
                <a:gd name="connsiteY1" fmla="*/ 1959715 h 1967636"/>
                <a:gd name="connsiteX2" fmla="*/ 1405467 w 3970866"/>
                <a:gd name="connsiteY2" fmla="*/ 1299315 h 1967636"/>
                <a:gd name="connsiteX3" fmla="*/ 2209800 w 3970866"/>
                <a:gd name="connsiteY3" fmla="*/ 410314 h 1967636"/>
                <a:gd name="connsiteX4" fmla="*/ 2751667 w 3970866"/>
                <a:gd name="connsiteY4" fmla="*/ 20848 h 1967636"/>
                <a:gd name="connsiteX5" fmla="*/ 3684049 w 3970866"/>
                <a:gd name="connsiteY5" fmla="*/ 30087 h 1967636"/>
                <a:gd name="connsiteX6" fmla="*/ 3970866 w 3970866"/>
                <a:gd name="connsiteY6" fmla="*/ 401849 h 1967636"/>
                <a:gd name="connsiteX0" fmla="*/ 0 w 3970866"/>
                <a:gd name="connsiteY0" fmla="*/ 1660501 h 1990155"/>
                <a:gd name="connsiteX1" fmla="*/ 821267 w 3970866"/>
                <a:gd name="connsiteY1" fmla="*/ 1982234 h 1990155"/>
                <a:gd name="connsiteX2" fmla="*/ 1405467 w 3970866"/>
                <a:gd name="connsiteY2" fmla="*/ 1321834 h 1990155"/>
                <a:gd name="connsiteX3" fmla="*/ 2209800 w 3970866"/>
                <a:gd name="connsiteY3" fmla="*/ 432833 h 1990155"/>
                <a:gd name="connsiteX4" fmla="*/ 2751667 w 3970866"/>
                <a:gd name="connsiteY4" fmla="*/ 43367 h 1990155"/>
                <a:gd name="connsiteX5" fmla="*/ 3684049 w 3970866"/>
                <a:gd name="connsiteY5" fmla="*/ 52606 h 1990155"/>
                <a:gd name="connsiteX6" fmla="*/ 3970866 w 3970866"/>
                <a:gd name="connsiteY6" fmla="*/ 424368 h 1990155"/>
                <a:gd name="connsiteX0" fmla="*/ 0 w 3953932"/>
                <a:gd name="connsiteY0" fmla="*/ 1660501 h 1990155"/>
                <a:gd name="connsiteX1" fmla="*/ 821267 w 3953932"/>
                <a:gd name="connsiteY1" fmla="*/ 1982234 h 1990155"/>
                <a:gd name="connsiteX2" fmla="*/ 1405467 w 3953932"/>
                <a:gd name="connsiteY2" fmla="*/ 1321834 h 1990155"/>
                <a:gd name="connsiteX3" fmla="*/ 2209800 w 3953932"/>
                <a:gd name="connsiteY3" fmla="*/ 432833 h 1990155"/>
                <a:gd name="connsiteX4" fmla="*/ 2751667 w 3953932"/>
                <a:gd name="connsiteY4" fmla="*/ 43367 h 1990155"/>
                <a:gd name="connsiteX5" fmla="*/ 3684049 w 3953932"/>
                <a:gd name="connsiteY5" fmla="*/ 52606 h 1990155"/>
                <a:gd name="connsiteX6" fmla="*/ 3953932 w 3953932"/>
                <a:gd name="connsiteY6" fmla="*/ 229634 h 1990155"/>
                <a:gd name="connsiteX0" fmla="*/ 0 w 3953932"/>
                <a:gd name="connsiteY0" fmla="*/ 1718758 h 2048412"/>
                <a:gd name="connsiteX1" fmla="*/ 821267 w 3953932"/>
                <a:gd name="connsiteY1" fmla="*/ 2040491 h 2048412"/>
                <a:gd name="connsiteX2" fmla="*/ 1405467 w 3953932"/>
                <a:gd name="connsiteY2" fmla="*/ 1380091 h 2048412"/>
                <a:gd name="connsiteX3" fmla="*/ 2209800 w 3953932"/>
                <a:gd name="connsiteY3" fmla="*/ 491090 h 2048412"/>
                <a:gd name="connsiteX4" fmla="*/ 3031067 w 3953932"/>
                <a:gd name="connsiteY4" fmla="*/ 24 h 2048412"/>
                <a:gd name="connsiteX5" fmla="*/ 3684049 w 3953932"/>
                <a:gd name="connsiteY5" fmla="*/ 110863 h 2048412"/>
                <a:gd name="connsiteX6" fmla="*/ 3953932 w 3953932"/>
                <a:gd name="connsiteY6" fmla="*/ 287891 h 2048412"/>
                <a:gd name="connsiteX0" fmla="*/ 0 w 3953932"/>
                <a:gd name="connsiteY0" fmla="*/ 1718758 h 1718758"/>
                <a:gd name="connsiteX1" fmla="*/ 1405467 w 3953932"/>
                <a:gd name="connsiteY1" fmla="*/ 1380091 h 1718758"/>
                <a:gd name="connsiteX2" fmla="*/ 2209800 w 3953932"/>
                <a:gd name="connsiteY2" fmla="*/ 491090 h 1718758"/>
                <a:gd name="connsiteX3" fmla="*/ 3031067 w 3953932"/>
                <a:gd name="connsiteY3" fmla="*/ 24 h 1718758"/>
                <a:gd name="connsiteX4" fmla="*/ 3684049 w 3953932"/>
                <a:gd name="connsiteY4" fmla="*/ 110863 h 1718758"/>
                <a:gd name="connsiteX5" fmla="*/ 3953932 w 3953932"/>
                <a:gd name="connsiteY5" fmla="*/ 287891 h 1718758"/>
                <a:gd name="connsiteX0" fmla="*/ 0 w 3953932"/>
                <a:gd name="connsiteY0" fmla="*/ 1718734 h 1718734"/>
                <a:gd name="connsiteX1" fmla="*/ 1405467 w 3953932"/>
                <a:gd name="connsiteY1" fmla="*/ 1380067 h 1718734"/>
                <a:gd name="connsiteX2" fmla="*/ 3031067 w 3953932"/>
                <a:gd name="connsiteY2" fmla="*/ 0 h 1718734"/>
                <a:gd name="connsiteX3" fmla="*/ 3684049 w 3953932"/>
                <a:gd name="connsiteY3" fmla="*/ 110839 h 1718734"/>
                <a:gd name="connsiteX4" fmla="*/ 3953932 w 3953932"/>
                <a:gd name="connsiteY4" fmla="*/ 287867 h 1718734"/>
                <a:gd name="connsiteX0" fmla="*/ 0 w 3953932"/>
                <a:gd name="connsiteY0" fmla="*/ 1764987 h 1764987"/>
                <a:gd name="connsiteX1" fmla="*/ 1405467 w 3953932"/>
                <a:gd name="connsiteY1" fmla="*/ 1426320 h 1764987"/>
                <a:gd name="connsiteX2" fmla="*/ 3031067 w 3953932"/>
                <a:gd name="connsiteY2" fmla="*/ 46253 h 1764987"/>
                <a:gd name="connsiteX3" fmla="*/ 3953932 w 3953932"/>
                <a:gd name="connsiteY3" fmla="*/ 334120 h 1764987"/>
                <a:gd name="connsiteX0" fmla="*/ 0 w 3920065"/>
                <a:gd name="connsiteY0" fmla="*/ 1886186 h 1886186"/>
                <a:gd name="connsiteX1" fmla="*/ 1405467 w 3920065"/>
                <a:gd name="connsiteY1" fmla="*/ 1547519 h 1886186"/>
                <a:gd name="connsiteX2" fmla="*/ 3031067 w 3920065"/>
                <a:gd name="connsiteY2" fmla="*/ 167452 h 1886186"/>
                <a:gd name="connsiteX3" fmla="*/ 3920065 w 3920065"/>
                <a:gd name="connsiteY3" fmla="*/ 31986 h 1886186"/>
                <a:gd name="connsiteX0" fmla="*/ 0 w 3920065"/>
                <a:gd name="connsiteY0" fmla="*/ 1863524 h 1863524"/>
                <a:gd name="connsiteX1" fmla="*/ 1405467 w 3920065"/>
                <a:gd name="connsiteY1" fmla="*/ 1524857 h 1863524"/>
                <a:gd name="connsiteX2" fmla="*/ 2794000 w 3920065"/>
                <a:gd name="connsiteY2" fmla="*/ 373390 h 1863524"/>
                <a:gd name="connsiteX3" fmla="*/ 3920065 w 3920065"/>
                <a:gd name="connsiteY3" fmla="*/ 9324 h 1863524"/>
                <a:gd name="connsiteX0" fmla="*/ 0 w 3860799"/>
                <a:gd name="connsiteY0" fmla="*/ 1871730 h 1871730"/>
                <a:gd name="connsiteX1" fmla="*/ 1405467 w 3860799"/>
                <a:gd name="connsiteY1" fmla="*/ 1533063 h 1871730"/>
                <a:gd name="connsiteX2" fmla="*/ 2794000 w 3860799"/>
                <a:gd name="connsiteY2" fmla="*/ 381596 h 1871730"/>
                <a:gd name="connsiteX3" fmla="*/ 3860799 w 3860799"/>
                <a:gd name="connsiteY3" fmla="*/ 9064 h 1871730"/>
                <a:gd name="connsiteX0" fmla="*/ 0 w 3860799"/>
                <a:gd name="connsiteY0" fmla="*/ 1862666 h 1862666"/>
                <a:gd name="connsiteX1" fmla="*/ 1405467 w 3860799"/>
                <a:gd name="connsiteY1" fmla="*/ 1523999 h 1862666"/>
                <a:gd name="connsiteX2" fmla="*/ 2794000 w 3860799"/>
                <a:gd name="connsiteY2" fmla="*/ 372532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498600 w 3860799"/>
                <a:gd name="connsiteY1" fmla="*/ 914399 h 1862666"/>
                <a:gd name="connsiteX2" fmla="*/ 2794000 w 3860799"/>
                <a:gd name="connsiteY2" fmla="*/ 372532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498600 w 3860799"/>
                <a:gd name="connsiteY1" fmla="*/ 914399 h 1862666"/>
                <a:gd name="connsiteX2" fmla="*/ 2794000 w 3860799"/>
                <a:gd name="connsiteY2" fmla="*/ 372532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498600 w 3860799"/>
                <a:gd name="connsiteY1" fmla="*/ 914399 h 1862666"/>
                <a:gd name="connsiteX2" fmla="*/ 2514600 w 3860799"/>
                <a:gd name="connsiteY2" fmla="*/ 279399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354667 w 3860799"/>
                <a:gd name="connsiteY1" fmla="*/ 719666 h 1862666"/>
                <a:gd name="connsiteX2" fmla="*/ 2514600 w 3860799"/>
                <a:gd name="connsiteY2" fmla="*/ 279399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354667 w 3860799"/>
                <a:gd name="connsiteY1" fmla="*/ 719666 h 1862666"/>
                <a:gd name="connsiteX2" fmla="*/ 1998134 w 3860799"/>
                <a:gd name="connsiteY2" fmla="*/ 321732 h 1862666"/>
                <a:gd name="connsiteX3" fmla="*/ 3860799 w 3860799"/>
                <a:gd name="connsiteY3" fmla="*/ 0 h 1862666"/>
                <a:gd name="connsiteX0" fmla="*/ 0 w 3801532"/>
                <a:gd name="connsiteY0" fmla="*/ 2158999 h 2158999"/>
                <a:gd name="connsiteX1" fmla="*/ 1295400 w 3801532"/>
                <a:gd name="connsiteY1" fmla="*/ 7196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557867 w 3801532"/>
                <a:gd name="connsiteY2" fmla="*/ 253999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557867 w 3801532"/>
                <a:gd name="connsiteY2" fmla="*/ 253999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557867 w 3801532"/>
                <a:gd name="connsiteY2" fmla="*/ 253999 h 2158999"/>
                <a:gd name="connsiteX3" fmla="*/ 3801532 w 3801532"/>
                <a:gd name="connsiteY3" fmla="*/ 0 h 2158999"/>
                <a:gd name="connsiteX0" fmla="*/ 0 w 3733799"/>
                <a:gd name="connsiteY0" fmla="*/ 2019095 h 2019095"/>
                <a:gd name="connsiteX1" fmla="*/ 745067 w 3733799"/>
                <a:gd name="connsiteY1" fmla="*/ 884562 h 2019095"/>
                <a:gd name="connsiteX2" fmla="*/ 1557867 w 3733799"/>
                <a:gd name="connsiteY2" fmla="*/ 114095 h 2019095"/>
                <a:gd name="connsiteX3" fmla="*/ 3733799 w 3733799"/>
                <a:gd name="connsiteY3" fmla="*/ 88696 h 2019095"/>
                <a:gd name="connsiteX0" fmla="*/ 0 w 3733799"/>
                <a:gd name="connsiteY0" fmla="*/ 2069260 h 2069260"/>
                <a:gd name="connsiteX1" fmla="*/ 745067 w 3733799"/>
                <a:gd name="connsiteY1" fmla="*/ 934727 h 2069260"/>
                <a:gd name="connsiteX2" fmla="*/ 1557867 w 3733799"/>
                <a:gd name="connsiteY2" fmla="*/ 164260 h 2069260"/>
                <a:gd name="connsiteX3" fmla="*/ 3733799 w 3733799"/>
                <a:gd name="connsiteY3" fmla="*/ 138861 h 2069260"/>
                <a:gd name="connsiteX0" fmla="*/ 0 w 3676649"/>
                <a:gd name="connsiteY0" fmla="*/ 2369566 h 2369566"/>
                <a:gd name="connsiteX1" fmla="*/ 745067 w 3676649"/>
                <a:gd name="connsiteY1" fmla="*/ 1235033 h 2369566"/>
                <a:gd name="connsiteX2" fmla="*/ 1557867 w 3676649"/>
                <a:gd name="connsiteY2" fmla="*/ 464566 h 2369566"/>
                <a:gd name="connsiteX3" fmla="*/ 3676649 w 3676649"/>
                <a:gd name="connsiteY3" fmla="*/ 39117 h 2369566"/>
                <a:gd name="connsiteX0" fmla="*/ 0 w 3676649"/>
                <a:gd name="connsiteY0" fmla="*/ 2330449 h 2330449"/>
                <a:gd name="connsiteX1" fmla="*/ 745067 w 3676649"/>
                <a:gd name="connsiteY1" fmla="*/ 1195916 h 2330449"/>
                <a:gd name="connsiteX2" fmla="*/ 1557867 w 3676649"/>
                <a:gd name="connsiteY2" fmla="*/ 425449 h 2330449"/>
                <a:gd name="connsiteX3" fmla="*/ 2474472 w 3676649"/>
                <a:gd name="connsiteY3" fmla="*/ 98139 h 2330449"/>
                <a:gd name="connsiteX4" fmla="*/ 3676649 w 3676649"/>
                <a:gd name="connsiteY4" fmla="*/ 0 h 2330449"/>
                <a:gd name="connsiteX0" fmla="*/ 0 w 3632199"/>
                <a:gd name="connsiteY0" fmla="*/ 2444749 h 2444749"/>
                <a:gd name="connsiteX1" fmla="*/ 745067 w 3632199"/>
                <a:gd name="connsiteY1" fmla="*/ 1310216 h 2444749"/>
                <a:gd name="connsiteX2" fmla="*/ 1557867 w 3632199"/>
                <a:gd name="connsiteY2" fmla="*/ 539749 h 2444749"/>
                <a:gd name="connsiteX3" fmla="*/ 2474472 w 3632199"/>
                <a:gd name="connsiteY3" fmla="*/ 212439 h 2444749"/>
                <a:gd name="connsiteX4" fmla="*/ 3632199 w 3632199"/>
                <a:gd name="connsiteY4" fmla="*/ 0 h 2444749"/>
                <a:gd name="connsiteX0" fmla="*/ 0 w 3632199"/>
                <a:gd name="connsiteY0" fmla="*/ 2444749 h 2444749"/>
                <a:gd name="connsiteX1" fmla="*/ 745067 w 3632199"/>
                <a:gd name="connsiteY1" fmla="*/ 1310216 h 2444749"/>
                <a:gd name="connsiteX2" fmla="*/ 1589617 w 3632199"/>
                <a:gd name="connsiteY2" fmla="*/ 584199 h 2444749"/>
                <a:gd name="connsiteX3" fmla="*/ 2474472 w 3632199"/>
                <a:gd name="connsiteY3" fmla="*/ 212439 h 2444749"/>
                <a:gd name="connsiteX4" fmla="*/ 3632199 w 3632199"/>
                <a:gd name="connsiteY4" fmla="*/ 0 h 2444749"/>
                <a:gd name="connsiteX0" fmla="*/ 0 w 3632199"/>
                <a:gd name="connsiteY0" fmla="*/ 2444749 h 2444749"/>
                <a:gd name="connsiteX1" fmla="*/ 745067 w 3632199"/>
                <a:gd name="connsiteY1" fmla="*/ 1310216 h 2444749"/>
                <a:gd name="connsiteX2" fmla="*/ 1589617 w 3632199"/>
                <a:gd name="connsiteY2" fmla="*/ 584199 h 2444749"/>
                <a:gd name="connsiteX3" fmla="*/ 2639572 w 3632199"/>
                <a:gd name="connsiteY3" fmla="*/ 187039 h 2444749"/>
                <a:gd name="connsiteX4" fmla="*/ 3632199 w 3632199"/>
                <a:gd name="connsiteY4" fmla="*/ 0 h 2444749"/>
                <a:gd name="connsiteX0" fmla="*/ 0 w 3632199"/>
                <a:gd name="connsiteY0" fmla="*/ 2425699 h 2425699"/>
                <a:gd name="connsiteX1" fmla="*/ 745067 w 3632199"/>
                <a:gd name="connsiteY1" fmla="*/ 1291166 h 2425699"/>
                <a:gd name="connsiteX2" fmla="*/ 1589617 w 3632199"/>
                <a:gd name="connsiteY2" fmla="*/ 565149 h 2425699"/>
                <a:gd name="connsiteX3" fmla="*/ 2639572 w 3632199"/>
                <a:gd name="connsiteY3" fmla="*/ 1679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745067 w 3632199"/>
                <a:gd name="connsiteY1" fmla="*/ 1291166 h 2425699"/>
                <a:gd name="connsiteX2" fmla="*/ 1710267 w 3632199"/>
                <a:gd name="connsiteY2" fmla="*/ 596899 h 2425699"/>
                <a:gd name="connsiteX3" fmla="*/ 2639572 w 3632199"/>
                <a:gd name="connsiteY3" fmla="*/ 1679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39572 w 3632199"/>
                <a:gd name="connsiteY3" fmla="*/ 1679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703072 w 3632199"/>
                <a:gd name="connsiteY3" fmla="*/ 18703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703072 w 3632199"/>
                <a:gd name="connsiteY3" fmla="*/ 18703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632199 w 3632199"/>
                <a:gd name="connsiteY4" fmla="*/ 0 h 2425699"/>
                <a:gd name="connsiteX0" fmla="*/ 0 w 3640426"/>
                <a:gd name="connsiteY0" fmla="*/ 2466889 h 2466889"/>
                <a:gd name="connsiteX1" fmla="*/ 833967 w 3640426"/>
                <a:gd name="connsiteY1" fmla="*/ 1313306 h 2466889"/>
                <a:gd name="connsiteX2" fmla="*/ 1710267 w 3640426"/>
                <a:gd name="connsiteY2" fmla="*/ 638089 h 2466889"/>
                <a:gd name="connsiteX3" fmla="*/ 2696722 w 3640426"/>
                <a:gd name="connsiteY3" fmla="*/ 196479 h 2466889"/>
                <a:gd name="connsiteX4" fmla="*/ 3541272 w 3640426"/>
                <a:gd name="connsiteY4" fmla="*/ 5979 h 2466889"/>
                <a:gd name="connsiteX5" fmla="*/ 3632199 w 3640426"/>
                <a:gd name="connsiteY5" fmla="*/ 41190 h 246688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287272 w 3632199"/>
                <a:gd name="connsiteY4" fmla="*/ 117189 h 2425699"/>
                <a:gd name="connsiteX5" fmla="*/ 3632199 w 3632199"/>
                <a:gd name="connsiteY5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71322 w 3632199"/>
                <a:gd name="connsiteY3" fmla="*/ 1933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694267 w 3632199"/>
                <a:gd name="connsiteY1" fmla="*/ 1392766 h 2425699"/>
                <a:gd name="connsiteX2" fmla="*/ 1710267 w 3632199"/>
                <a:gd name="connsiteY2" fmla="*/ 596899 h 2425699"/>
                <a:gd name="connsiteX3" fmla="*/ 2671322 w 3632199"/>
                <a:gd name="connsiteY3" fmla="*/ 1933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694267 w 3632199"/>
                <a:gd name="connsiteY1" fmla="*/ 1392766 h 2425699"/>
                <a:gd name="connsiteX2" fmla="*/ 1710267 w 3632199"/>
                <a:gd name="connsiteY2" fmla="*/ 596899 h 2425699"/>
                <a:gd name="connsiteX3" fmla="*/ 2360172 w 3632199"/>
                <a:gd name="connsiteY3" fmla="*/ 244189 h 2425699"/>
                <a:gd name="connsiteX4" fmla="*/ 3632199 w 3632199"/>
                <a:gd name="connsiteY4" fmla="*/ 0 h 2425699"/>
                <a:gd name="connsiteX0" fmla="*/ 0 w 3124199"/>
                <a:gd name="connsiteY0" fmla="*/ 2419349 h 2419349"/>
                <a:gd name="connsiteX1" fmla="*/ 694267 w 3124199"/>
                <a:gd name="connsiteY1" fmla="*/ 1386416 h 2419349"/>
                <a:gd name="connsiteX2" fmla="*/ 1710267 w 3124199"/>
                <a:gd name="connsiteY2" fmla="*/ 590549 h 2419349"/>
                <a:gd name="connsiteX3" fmla="*/ 2360172 w 3124199"/>
                <a:gd name="connsiteY3" fmla="*/ 237839 h 2419349"/>
                <a:gd name="connsiteX4" fmla="*/ 3124199 w 3124199"/>
                <a:gd name="connsiteY4" fmla="*/ 0 h 2419349"/>
                <a:gd name="connsiteX0" fmla="*/ 0 w 3124199"/>
                <a:gd name="connsiteY0" fmla="*/ 2419349 h 2419349"/>
                <a:gd name="connsiteX1" fmla="*/ 694267 w 3124199"/>
                <a:gd name="connsiteY1" fmla="*/ 1386416 h 2419349"/>
                <a:gd name="connsiteX2" fmla="*/ 1710267 w 3124199"/>
                <a:gd name="connsiteY2" fmla="*/ 590549 h 2419349"/>
                <a:gd name="connsiteX3" fmla="*/ 2480822 w 3124199"/>
                <a:gd name="connsiteY3" fmla="*/ 155289 h 2419349"/>
                <a:gd name="connsiteX4" fmla="*/ 3124199 w 3124199"/>
                <a:gd name="connsiteY4" fmla="*/ 0 h 2419349"/>
                <a:gd name="connsiteX0" fmla="*/ 0 w 3124199"/>
                <a:gd name="connsiteY0" fmla="*/ 2419349 h 2419349"/>
                <a:gd name="connsiteX1" fmla="*/ 694267 w 3124199"/>
                <a:gd name="connsiteY1" fmla="*/ 1386416 h 2419349"/>
                <a:gd name="connsiteX2" fmla="*/ 1710267 w 3124199"/>
                <a:gd name="connsiteY2" fmla="*/ 590549 h 2419349"/>
                <a:gd name="connsiteX3" fmla="*/ 2563372 w 3124199"/>
                <a:gd name="connsiteY3" fmla="*/ 263239 h 2419349"/>
                <a:gd name="connsiteX4" fmla="*/ 3124199 w 3124199"/>
                <a:gd name="connsiteY4" fmla="*/ 0 h 24193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563372 w 3105149"/>
                <a:gd name="connsiteY3" fmla="*/ 32673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563372 w 3105149"/>
                <a:gd name="connsiteY3" fmla="*/ 32673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499872 w 3105149"/>
                <a:gd name="connsiteY3" fmla="*/ 29498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499872 w 3105149"/>
                <a:gd name="connsiteY3" fmla="*/ 29498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493522 w 3105149"/>
                <a:gd name="connsiteY3" fmla="*/ 26323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396571 w 3105149"/>
                <a:gd name="connsiteY3" fmla="*/ 146897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396571 w 3105149"/>
                <a:gd name="connsiteY3" fmla="*/ 146897 h 2482849"/>
                <a:gd name="connsiteX4" fmla="*/ 3105149 w 3105149"/>
                <a:gd name="connsiteY4" fmla="*/ 0 h 2482849"/>
                <a:gd name="connsiteX0" fmla="*/ 0 w 3046978"/>
                <a:gd name="connsiteY0" fmla="*/ 2172604 h 2172604"/>
                <a:gd name="connsiteX1" fmla="*/ 636096 w 3046978"/>
                <a:gd name="connsiteY1" fmla="*/ 1449916 h 2172604"/>
                <a:gd name="connsiteX2" fmla="*/ 1652096 w 3046978"/>
                <a:gd name="connsiteY2" fmla="*/ 654049 h 2172604"/>
                <a:gd name="connsiteX3" fmla="*/ 2338400 w 3046978"/>
                <a:gd name="connsiteY3" fmla="*/ 146897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652096 w 3046978"/>
                <a:gd name="connsiteY2" fmla="*/ 654049 h 2172604"/>
                <a:gd name="connsiteX3" fmla="*/ 2338400 w 3046978"/>
                <a:gd name="connsiteY3" fmla="*/ 146897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739352 w 3046978"/>
                <a:gd name="connsiteY2" fmla="*/ 518316 h 2172604"/>
                <a:gd name="connsiteX3" fmla="*/ 2338400 w 3046978"/>
                <a:gd name="connsiteY3" fmla="*/ 146897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739352 w 3046978"/>
                <a:gd name="connsiteY2" fmla="*/ 518316 h 2172604"/>
                <a:gd name="connsiteX3" fmla="*/ 2338400 w 3046978"/>
                <a:gd name="connsiteY3" fmla="*/ 108116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739352 w 3046978"/>
                <a:gd name="connsiteY2" fmla="*/ 518316 h 2172604"/>
                <a:gd name="connsiteX3" fmla="*/ 2338400 w 3046978"/>
                <a:gd name="connsiteY3" fmla="*/ 108116 h 2172604"/>
                <a:gd name="connsiteX4" fmla="*/ 3046978 w 3046978"/>
                <a:gd name="connsiteY4" fmla="*/ 0 h 2172604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77181 w 3085759"/>
                <a:gd name="connsiteY3" fmla="*/ 108116 h 1891443"/>
                <a:gd name="connsiteX4" fmla="*/ 3085759 w 3085759"/>
                <a:gd name="connsiteY4" fmla="*/ 0 h 1891443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77181 w 3085759"/>
                <a:gd name="connsiteY3" fmla="*/ 108116 h 1891443"/>
                <a:gd name="connsiteX4" fmla="*/ 3085759 w 3085759"/>
                <a:gd name="connsiteY4" fmla="*/ 0 h 1891443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96571 w 3085759"/>
                <a:gd name="connsiteY3" fmla="*/ 69335 h 1891443"/>
                <a:gd name="connsiteX4" fmla="*/ 3085759 w 3085759"/>
                <a:gd name="connsiteY4" fmla="*/ 0 h 1891443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87117 w 3085759"/>
                <a:gd name="connsiteY3" fmla="*/ 69336 h 1891443"/>
                <a:gd name="connsiteX4" fmla="*/ 3085759 w 3085759"/>
                <a:gd name="connsiteY4" fmla="*/ 0 h 1891443"/>
                <a:gd name="connsiteX0" fmla="*/ 0 w 3085759"/>
                <a:gd name="connsiteY0" fmla="*/ 1896535 h 1896535"/>
                <a:gd name="connsiteX1" fmla="*/ 1052989 w 3085759"/>
                <a:gd name="connsiteY1" fmla="*/ 1590740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896535"/>
                <a:gd name="connsiteX1" fmla="*/ 1052989 w 3085759"/>
                <a:gd name="connsiteY1" fmla="*/ 1590740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919491"/>
                <a:gd name="connsiteX1" fmla="*/ 640169 w 3085759"/>
                <a:gd name="connsiteY1" fmla="*/ 1790119 h 1919491"/>
                <a:gd name="connsiteX2" fmla="*/ 1778133 w 3085759"/>
                <a:gd name="connsiteY2" fmla="*/ 523408 h 1919491"/>
                <a:gd name="connsiteX3" fmla="*/ 2387117 w 3085759"/>
                <a:gd name="connsiteY3" fmla="*/ 74428 h 1919491"/>
                <a:gd name="connsiteX4" fmla="*/ 3085759 w 3085759"/>
                <a:gd name="connsiteY4" fmla="*/ 5092 h 1919491"/>
                <a:gd name="connsiteX0" fmla="*/ 0 w 3085759"/>
                <a:gd name="connsiteY0" fmla="*/ 1896535 h 1896535"/>
                <a:gd name="connsiteX1" fmla="*/ 640169 w 3085759"/>
                <a:gd name="connsiteY1" fmla="*/ 1790119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896535"/>
                <a:gd name="connsiteX1" fmla="*/ 605506 w 3085759"/>
                <a:gd name="connsiteY1" fmla="*/ 1828096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919812"/>
                <a:gd name="connsiteX1" fmla="*/ 605506 w 3085759"/>
                <a:gd name="connsiteY1" fmla="*/ 1828096 h 1919812"/>
                <a:gd name="connsiteX2" fmla="*/ 1778133 w 3085759"/>
                <a:gd name="connsiteY2" fmla="*/ 523408 h 1919812"/>
                <a:gd name="connsiteX3" fmla="*/ 2387117 w 3085759"/>
                <a:gd name="connsiteY3" fmla="*/ 74428 h 1919812"/>
                <a:gd name="connsiteX4" fmla="*/ 3085759 w 3085759"/>
                <a:gd name="connsiteY4" fmla="*/ 5092 h 1919812"/>
                <a:gd name="connsiteX0" fmla="*/ 0 w 3085759"/>
                <a:gd name="connsiteY0" fmla="*/ 1877546 h 1935605"/>
                <a:gd name="connsiteX1" fmla="*/ 605506 w 3085759"/>
                <a:gd name="connsiteY1" fmla="*/ 1828096 h 1935605"/>
                <a:gd name="connsiteX2" fmla="*/ 1778133 w 3085759"/>
                <a:gd name="connsiteY2" fmla="*/ 523408 h 1935605"/>
                <a:gd name="connsiteX3" fmla="*/ 2387117 w 3085759"/>
                <a:gd name="connsiteY3" fmla="*/ 74428 h 1935605"/>
                <a:gd name="connsiteX4" fmla="*/ 3085759 w 3085759"/>
                <a:gd name="connsiteY4" fmla="*/ 5092 h 1935605"/>
                <a:gd name="connsiteX0" fmla="*/ 0 w 3085759"/>
                <a:gd name="connsiteY0" fmla="*/ 1877546 h 1966897"/>
                <a:gd name="connsiteX1" fmla="*/ 605506 w 3085759"/>
                <a:gd name="connsiteY1" fmla="*/ 1828096 h 1966897"/>
                <a:gd name="connsiteX2" fmla="*/ 1778133 w 3085759"/>
                <a:gd name="connsiteY2" fmla="*/ 523408 h 1966897"/>
                <a:gd name="connsiteX3" fmla="*/ 2387117 w 3085759"/>
                <a:gd name="connsiteY3" fmla="*/ 74428 h 1966897"/>
                <a:gd name="connsiteX4" fmla="*/ 3085759 w 3085759"/>
                <a:gd name="connsiteY4" fmla="*/ 5092 h 196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759" h="1966897">
                  <a:moveTo>
                    <a:pt x="0" y="1877546"/>
                  </a:moveTo>
                  <a:cubicBezTo>
                    <a:pt x="151268" y="1954029"/>
                    <a:pt x="309151" y="2053786"/>
                    <a:pt x="605506" y="1828096"/>
                  </a:cubicBezTo>
                  <a:cubicBezTo>
                    <a:pt x="901861" y="1602406"/>
                    <a:pt x="1481198" y="815686"/>
                    <a:pt x="1778133" y="523408"/>
                  </a:cubicBezTo>
                  <a:cubicBezTo>
                    <a:pt x="2075068" y="231130"/>
                    <a:pt x="2073098" y="196063"/>
                    <a:pt x="2387117" y="74428"/>
                  </a:cubicBezTo>
                  <a:cubicBezTo>
                    <a:pt x="2698325" y="-43342"/>
                    <a:pt x="2886842" y="17033"/>
                    <a:pt x="3085759" y="509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>
              <a:off x="1524001" y="4307681"/>
              <a:ext cx="2202655" cy="87392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1100138" y="4876800"/>
              <a:ext cx="2328863" cy="1345406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2827214" y="4599720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482441" y="5920866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/>
            <p:cNvCxnSpPr>
              <a:endCxn id="76" idx="0"/>
            </p:cNvCxnSpPr>
            <p:nvPr/>
          </p:nvCxnSpPr>
          <p:spPr>
            <a:xfrm flipV="1">
              <a:off x="2868774" y="4599720"/>
              <a:ext cx="0" cy="58188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1524000" y="5181600"/>
              <a:ext cx="0" cy="762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ectangle 89"/>
          <p:cNvSpPr/>
          <p:nvPr/>
        </p:nvSpPr>
        <p:spPr>
          <a:xfrm>
            <a:off x="2336220" y="4324290"/>
            <a:ext cx="49289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ym typeface="Symbol"/>
              </a:rPr>
              <a:t>WHEN IT DOES NOT WORK…</a:t>
            </a:r>
            <a:endParaRPr lang="en-US" sz="2000" b="1" i="1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4445742" y="4648200"/>
            <a:ext cx="2845542" cy="1872388"/>
            <a:chOff x="4926939" y="4526742"/>
            <a:chExt cx="2845542" cy="1872388"/>
          </a:xfrm>
        </p:grpSpPr>
        <p:cxnSp>
          <p:nvCxnSpPr>
            <p:cNvPr id="92" name="Straight Connector 91"/>
            <p:cNvCxnSpPr/>
            <p:nvPr/>
          </p:nvCxnSpPr>
          <p:spPr>
            <a:xfrm flipH="1">
              <a:off x="6103488" y="4747392"/>
              <a:ext cx="1" cy="16517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4926939" y="5436394"/>
              <a:ext cx="2517406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Freeform 93"/>
            <p:cNvSpPr/>
            <p:nvPr/>
          </p:nvSpPr>
          <p:spPr>
            <a:xfrm>
              <a:off x="5195969" y="4847590"/>
              <a:ext cx="2248376" cy="1375462"/>
            </a:xfrm>
            <a:custGeom>
              <a:avLst/>
              <a:gdLst>
                <a:gd name="connsiteX0" fmla="*/ 0 w 4436533"/>
                <a:gd name="connsiteY0" fmla="*/ 1549400 h 1771155"/>
                <a:gd name="connsiteX1" fmla="*/ 643467 w 4436533"/>
                <a:gd name="connsiteY1" fmla="*/ 1769533 h 1771155"/>
                <a:gd name="connsiteX2" fmla="*/ 1058333 w 4436533"/>
                <a:gd name="connsiteY2" fmla="*/ 1447800 h 1771155"/>
                <a:gd name="connsiteX3" fmla="*/ 1405467 w 4436533"/>
                <a:gd name="connsiteY3" fmla="*/ 1210733 h 1771155"/>
                <a:gd name="connsiteX4" fmla="*/ 2201333 w 4436533"/>
                <a:gd name="connsiteY4" fmla="*/ 1236133 h 1771155"/>
                <a:gd name="connsiteX5" fmla="*/ 2785533 w 4436533"/>
                <a:gd name="connsiteY5" fmla="*/ 1439333 h 1771155"/>
                <a:gd name="connsiteX6" fmla="*/ 3539067 w 4436533"/>
                <a:gd name="connsiteY6" fmla="*/ 982133 h 1771155"/>
                <a:gd name="connsiteX7" fmla="*/ 4436533 w 4436533"/>
                <a:gd name="connsiteY7" fmla="*/ 0 h 1771155"/>
                <a:gd name="connsiteX0" fmla="*/ 0 w 4436533"/>
                <a:gd name="connsiteY0" fmla="*/ 1549400 h 1771155"/>
                <a:gd name="connsiteX1" fmla="*/ 643467 w 4436533"/>
                <a:gd name="connsiteY1" fmla="*/ 1769533 h 1771155"/>
                <a:gd name="connsiteX2" fmla="*/ 1058333 w 4436533"/>
                <a:gd name="connsiteY2" fmla="*/ 1447800 h 1771155"/>
                <a:gd name="connsiteX3" fmla="*/ 1405467 w 4436533"/>
                <a:gd name="connsiteY3" fmla="*/ 1210733 h 1771155"/>
                <a:gd name="connsiteX4" fmla="*/ 1913466 w 4436533"/>
                <a:gd name="connsiteY4" fmla="*/ 1185333 h 1771155"/>
                <a:gd name="connsiteX5" fmla="*/ 2785533 w 4436533"/>
                <a:gd name="connsiteY5" fmla="*/ 1439333 h 1771155"/>
                <a:gd name="connsiteX6" fmla="*/ 3539067 w 4436533"/>
                <a:gd name="connsiteY6" fmla="*/ 982133 h 1771155"/>
                <a:gd name="connsiteX7" fmla="*/ 4436533 w 4436533"/>
                <a:gd name="connsiteY7" fmla="*/ 0 h 1771155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913466 w 4436533"/>
                <a:gd name="connsiteY4" fmla="*/ 1185333 h 1762797"/>
                <a:gd name="connsiteX5" fmla="*/ 2785533 w 4436533"/>
                <a:gd name="connsiteY5" fmla="*/ 14393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913466 w 4436533"/>
                <a:gd name="connsiteY4" fmla="*/ 1185333 h 1762797"/>
                <a:gd name="connsiteX5" fmla="*/ 2353733 w 4436533"/>
                <a:gd name="connsiteY5" fmla="*/ 14901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761066 w 4436533"/>
                <a:gd name="connsiteY4" fmla="*/ 1168400 h 1762797"/>
                <a:gd name="connsiteX5" fmla="*/ 2353733 w 4436533"/>
                <a:gd name="connsiteY5" fmla="*/ 14901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761066 w 4436533"/>
                <a:gd name="connsiteY4" fmla="*/ 1168400 h 1762797"/>
                <a:gd name="connsiteX5" fmla="*/ 2353733 w 4436533"/>
                <a:gd name="connsiteY5" fmla="*/ 1490133 h 1762797"/>
                <a:gd name="connsiteX6" fmla="*/ 3090334 w 4436533"/>
                <a:gd name="connsiteY6" fmla="*/ 304800 h 1762797"/>
                <a:gd name="connsiteX7" fmla="*/ 4436533 w 4436533"/>
                <a:gd name="connsiteY7" fmla="*/ 0 h 1762797"/>
                <a:gd name="connsiteX0" fmla="*/ 0 w 3970866"/>
                <a:gd name="connsiteY0" fmla="*/ 1298313 h 1511710"/>
                <a:gd name="connsiteX1" fmla="*/ 550334 w 3970866"/>
                <a:gd name="connsiteY1" fmla="*/ 1509980 h 1511710"/>
                <a:gd name="connsiteX2" fmla="*/ 1058333 w 3970866"/>
                <a:gd name="connsiteY2" fmla="*/ 1196713 h 1511710"/>
                <a:gd name="connsiteX3" fmla="*/ 1405467 w 3970866"/>
                <a:gd name="connsiteY3" fmla="*/ 959646 h 1511710"/>
                <a:gd name="connsiteX4" fmla="*/ 1761066 w 3970866"/>
                <a:gd name="connsiteY4" fmla="*/ 917313 h 1511710"/>
                <a:gd name="connsiteX5" fmla="*/ 2353733 w 3970866"/>
                <a:gd name="connsiteY5" fmla="*/ 1239046 h 1511710"/>
                <a:gd name="connsiteX6" fmla="*/ 3090334 w 3970866"/>
                <a:gd name="connsiteY6" fmla="*/ 53713 h 1511710"/>
                <a:gd name="connsiteX7" fmla="*/ 3970866 w 3970866"/>
                <a:gd name="connsiteY7" fmla="*/ 62180 h 1511710"/>
                <a:gd name="connsiteX0" fmla="*/ 0 w 3970866"/>
                <a:gd name="connsiteY0" fmla="*/ 1470509 h 1683906"/>
                <a:gd name="connsiteX1" fmla="*/ 550334 w 3970866"/>
                <a:gd name="connsiteY1" fmla="*/ 1682176 h 1683906"/>
                <a:gd name="connsiteX2" fmla="*/ 1058333 w 3970866"/>
                <a:gd name="connsiteY2" fmla="*/ 1368909 h 1683906"/>
                <a:gd name="connsiteX3" fmla="*/ 1405467 w 3970866"/>
                <a:gd name="connsiteY3" fmla="*/ 1131842 h 1683906"/>
                <a:gd name="connsiteX4" fmla="*/ 1761066 w 3970866"/>
                <a:gd name="connsiteY4" fmla="*/ 1089509 h 1683906"/>
                <a:gd name="connsiteX5" fmla="*/ 2353733 w 3970866"/>
                <a:gd name="connsiteY5" fmla="*/ 1411242 h 1683906"/>
                <a:gd name="connsiteX6" fmla="*/ 2988734 w 3970866"/>
                <a:gd name="connsiteY6" fmla="*/ 39642 h 1683906"/>
                <a:gd name="connsiteX7" fmla="*/ 3970866 w 3970866"/>
                <a:gd name="connsiteY7" fmla="*/ 234376 h 1683906"/>
                <a:gd name="connsiteX0" fmla="*/ 0 w 3970866"/>
                <a:gd name="connsiteY0" fmla="*/ 1463573 h 1676970"/>
                <a:gd name="connsiteX1" fmla="*/ 550334 w 3970866"/>
                <a:gd name="connsiteY1" fmla="*/ 1675240 h 1676970"/>
                <a:gd name="connsiteX2" fmla="*/ 1058333 w 3970866"/>
                <a:gd name="connsiteY2" fmla="*/ 1361973 h 1676970"/>
                <a:gd name="connsiteX3" fmla="*/ 1405467 w 3970866"/>
                <a:gd name="connsiteY3" fmla="*/ 1124906 h 1676970"/>
                <a:gd name="connsiteX4" fmla="*/ 1761066 w 3970866"/>
                <a:gd name="connsiteY4" fmla="*/ 1082573 h 1676970"/>
                <a:gd name="connsiteX5" fmla="*/ 2260600 w 3970866"/>
                <a:gd name="connsiteY5" fmla="*/ 1268839 h 1676970"/>
                <a:gd name="connsiteX6" fmla="*/ 2988734 w 3970866"/>
                <a:gd name="connsiteY6" fmla="*/ 32706 h 1676970"/>
                <a:gd name="connsiteX7" fmla="*/ 3970866 w 3970866"/>
                <a:gd name="connsiteY7" fmla="*/ 227440 h 1676970"/>
                <a:gd name="connsiteX0" fmla="*/ 0 w 3970866"/>
                <a:gd name="connsiteY0" fmla="*/ 1463573 h 1676970"/>
                <a:gd name="connsiteX1" fmla="*/ 550334 w 3970866"/>
                <a:gd name="connsiteY1" fmla="*/ 1675240 h 1676970"/>
                <a:gd name="connsiteX2" fmla="*/ 1058333 w 3970866"/>
                <a:gd name="connsiteY2" fmla="*/ 1361973 h 1676970"/>
                <a:gd name="connsiteX3" fmla="*/ 1405467 w 3970866"/>
                <a:gd name="connsiteY3" fmla="*/ 1124906 h 1676970"/>
                <a:gd name="connsiteX4" fmla="*/ 2260600 w 3970866"/>
                <a:gd name="connsiteY4" fmla="*/ 1268839 h 1676970"/>
                <a:gd name="connsiteX5" fmla="*/ 2988734 w 3970866"/>
                <a:gd name="connsiteY5" fmla="*/ 32706 h 1676970"/>
                <a:gd name="connsiteX6" fmla="*/ 3970866 w 3970866"/>
                <a:gd name="connsiteY6" fmla="*/ 227440 h 1676970"/>
                <a:gd name="connsiteX0" fmla="*/ 0 w 3970866"/>
                <a:gd name="connsiteY0" fmla="*/ 1463573 h 1687533"/>
                <a:gd name="connsiteX1" fmla="*/ 550334 w 3970866"/>
                <a:gd name="connsiteY1" fmla="*/ 1675240 h 1687533"/>
                <a:gd name="connsiteX2" fmla="*/ 1405467 w 3970866"/>
                <a:gd name="connsiteY2" fmla="*/ 1124906 h 1687533"/>
                <a:gd name="connsiteX3" fmla="*/ 2260600 w 3970866"/>
                <a:gd name="connsiteY3" fmla="*/ 1268839 h 1687533"/>
                <a:gd name="connsiteX4" fmla="*/ 2988734 w 3970866"/>
                <a:gd name="connsiteY4" fmla="*/ 32706 h 1687533"/>
                <a:gd name="connsiteX5" fmla="*/ 3970866 w 3970866"/>
                <a:gd name="connsiteY5" fmla="*/ 227440 h 1687533"/>
                <a:gd name="connsiteX0" fmla="*/ 0 w 3970866"/>
                <a:gd name="connsiteY0" fmla="*/ 1463573 h 1793227"/>
                <a:gd name="connsiteX1" fmla="*/ 821267 w 3970866"/>
                <a:gd name="connsiteY1" fmla="*/ 1785306 h 1793227"/>
                <a:gd name="connsiteX2" fmla="*/ 1405467 w 3970866"/>
                <a:gd name="connsiteY2" fmla="*/ 1124906 h 1793227"/>
                <a:gd name="connsiteX3" fmla="*/ 2260600 w 3970866"/>
                <a:gd name="connsiteY3" fmla="*/ 1268839 h 1793227"/>
                <a:gd name="connsiteX4" fmla="*/ 2988734 w 3970866"/>
                <a:gd name="connsiteY4" fmla="*/ 32706 h 1793227"/>
                <a:gd name="connsiteX5" fmla="*/ 3970866 w 3970866"/>
                <a:gd name="connsiteY5" fmla="*/ 227440 h 1793227"/>
                <a:gd name="connsiteX0" fmla="*/ 0 w 3970866"/>
                <a:gd name="connsiteY0" fmla="*/ 1463573 h 1793227"/>
                <a:gd name="connsiteX1" fmla="*/ 821267 w 3970866"/>
                <a:gd name="connsiteY1" fmla="*/ 1785306 h 1793227"/>
                <a:gd name="connsiteX2" fmla="*/ 1405467 w 3970866"/>
                <a:gd name="connsiteY2" fmla="*/ 1124906 h 1793227"/>
                <a:gd name="connsiteX3" fmla="*/ 2209800 w 3970866"/>
                <a:gd name="connsiteY3" fmla="*/ 235905 h 1793227"/>
                <a:gd name="connsiteX4" fmla="*/ 2988734 w 3970866"/>
                <a:gd name="connsiteY4" fmla="*/ 32706 h 1793227"/>
                <a:gd name="connsiteX5" fmla="*/ 3970866 w 3970866"/>
                <a:gd name="connsiteY5" fmla="*/ 227440 h 1793227"/>
                <a:gd name="connsiteX0" fmla="*/ 0 w 3970866"/>
                <a:gd name="connsiteY0" fmla="*/ 1642829 h 1972483"/>
                <a:gd name="connsiteX1" fmla="*/ 821267 w 3970866"/>
                <a:gd name="connsiteY1" fmla="*/ 1964562 h 1972483"/>
                <a:gd name="connsiteX2" fmla="*/ 1405467 w 3970866"/>
                <a:gd name="connsiteY2" fmla="*/ 1304162 h 1972483"/>
                <a:gd name="connsiteX3" fmla="*/ 2209800 w 3970866"/>
                <a:gd name="connsiteY3" fmla="*/ 415161 h 1972483"/>
                <a:gd name="connsiteX4" fmla="*/ 2751667 w 3970866"/>
                <a:gd name="connsiteY4" fmla="*/ 25695 h 1972483"/>
                <a:gd name="connsiteX5" fmla="*/ 3970866 w 3970866"/>
                <a:gd name="connsiteY5" fmla="*/ 406696 h 1972483"/>
                <a:gd name="connsiteX0" fmla="*/ 0 w 3970866"/>
                <a:gd name="connsiteY0" fmla="*/ 1637982 h 1967636"/>
                <a:gd name="connsiteX1" fmla="*/ 821267 w 3970866"/>
                <a:gd name="connsiteY1" fmla="*/ 1959715 h 1967636"/>
                <a:gd name="connsiteX2" fmla="*/ 1405467 w 3970866"/>
                <a:gd name="connsiteY2" fmla="*/ 1299315 h 1967636"/>
                <a:gd name="connsiteX3" fmla="*/ 2209800 w 3970866"/>
                <a:gd name="connsiteY3" fmla="*/ 410314 h 1967636"/>
                <a:gd name="connsiteX4" fmla="*/ 2751667 w 3970866"/>
                <a:gd name="connsiteY4" fmla="*/ 20848 h 1967636"/>
                <a:gd name="connsiteX5" fmla="*/ 3684049 w 3970866"/>
                <a:gd name="connsiteY5" fmla="*/ 30087 h 1967636"/>
                <a:gd name="connsiteX6" fmla="*/ 3970866 w 3970866"/>
                <a:gd name="connsiteY6" fmla="*/ 401849 h 1967636"/>
                <a:gd name="connsiteX0" fmla="*/ 0 w 3970866"/>
                <a:gd name="connsiteY0" fmla="*/ 1660501 h 1990155"/>
                <a:gd name="connsiteX1" fmla="*/ 821267 w 3970866"/>
                <a:gd name="connsiteY1" fmla="*/ 1982234 h 1990155"/>
                <a:gd name="connsiteX2" fmla="*/ 1405467 w 3970866"/>
                <a:gd name="connsiteY2" fmla="*/ 1321834 h 1990155"/>
                <a:gd name="connsiteX3" fmla="*/ 2209800 w 3970866"/>
                <a:gd name="connsiteY3" fmla="*/ 432833 h 1990155"/>
                <a:gd name="connsiteX4" fmla="*/ 2751667 w 3970866"/>
                <a:gd name="connsiteY4" fmla="*/ 43367 h 1990155"/>
                <a:gd name="connsiteX5" fmla="*/ 3684049 w 3970866"/>
                <a:gd name="connsiteY5" fmla="*/ 52606 h 1990155"/>
                <a:gd name="connsiteX6" fmla="*/ 3970866 w 3970866"/>
                <a:gd name="connsiteY6" fmla="*/ 424368 h 1990155"/>
                <a:gd name="connsiteX0" fmla="*/ 0 w 3953932"/>
                <a:gd name="connsiteY0" fmla="*/ 1660501 h 1990155"/>
                <a:gd name="connsiteX1" fmla="*/ 821267 w 3953932"/>
                <a:gd name="connsiteY1" fmla="*/ 1982234 h 1990155"/>
                <a:gd name="connsiteX2" fmla="*/ 1405467 w 3953932"/>
                <a:gd name="connsiteY2" fmla="*/ 1321834 h 1990155"/>
                <a:gd name="connsiteX3" fmla="*/ 2209800 w 3953932"/>
                <a:gd name="connsiteY3" fmla="*/ 432833 h 1990155"/>
                <a:gd name="connsiteX4" fmla="*/ 2751667 w 3953932"/>
                <a:gd name="connsiteY4" fmla="*/ 43367 h 1990155"/>
                <a:gd name="connsiteX5" fmla="*/ 3684049 w 3953932"/>
                <a:gd name="connsiteY5" fmla="*/ 52606 h 1990155"/>
                <a:gd name="connsiteX6" fmla="*/ 3953932 w 3953932"/>
                <a:gd name="connsiteY6" fmla="*/ 229634 h 1990155"/>
                <a:gd name="connsiteX0" fmla="*/ 0 w 3953932"/>
                <a:gd name="connsiteY0" fmla="*/ 1718758 h 2048412"/>
                <a:gd name="connsiteX1" fmla="*/ 821267 w 3953932"/>
                <a:gd name="connsiteY1" fmla="*/ 2040491 h 2048412"/>
                <a:gd name="connsiteX2" fmla="*/ 1405467 w 3953932"/>
                <a:gd name="connsiteY2" fmla="*/ 1380091 h 2048412"/>
                <a:gd name="connsiteX3" fmla="*/ 2209800 w 3953932"/>
                <a:gd name="connsiteY3" fmla="*/ 491090 h 2048412"/>
                <a:gd name="connsiteX4" fmla="*/ 3031067 w 3953932"/>
                <a:gd name="connsiteY4" fmla="*/ 24 h 2048412"/>
                <a:gd name="connsiteX5" fmla="*/ 3684049 w 3953932"/>
                <a:gd name="connsiteY5" fmla="*/ 110863 h 2048412"/>
                <a:gd name="connsiteX6" fmla="*/ 3953932 w 3953932"/>
                <a:gd name="connsiteY6" fmla="*/ 287891 h 2048412"/>
                <a:gd name="connsiteX0" fmla="*/ 0 w 3953932"/>
                <a:gd name="connsiteY0" fmla="*/ 1718758 h 1718758"/>
                <a:gd name="connsiteX1" fmla="*/ 1405467 w 3953932"/>
                <a:gd name="connsiteY1" fmla="*/ 1380091 h 1718758"/>
                <a:gd name="connsiteX2" fmla="*/ 2209800 w 3953932"/>
                <a:gd name="connsiteY2" fmla="*/ 491090 h 1718758"/>
                <a:gd name="connsiteX3" fmla="*/ 3031067 w 3953932"/>
                <a:gd name="connsiteY3" fmla="*/ 24 h 1718758"/>
                <a:gd name="connsiteX4" fmla="*/ 3684049 w 3953932"/>
                <a:gd name="connsiteY4" fmla="*/ 110863 h 1718758"/>
                <a:gd name="connsiteX5" fmla="*/ 3953932 w 3953932"/>
                <a:gd name="connsiteY5" fmla="*/ 287891 h 1718758"/>
                <a:gd name="connsiteX0" fmla="*/ 0 w 3953932"/>
                <a:gd name="connsiteY0" fmla="*/ 1718734 h 1718734"/>
                <a:gd name="connsiteX1" fmla="*/ 1405467 w 3953932"/>
                <a:gd name="connsiteY1" fmla="*/ 1380067 h 1718734"/>
                <a:gd name="connsiteX2" fmla="*/ 3031067 w 3953932"/>
                <a:gd name="connsiteY2" fmla="*/ 0 h 1718734"/>
                <a:gd name="connsiteX3" fmla="*/ 3684049 w 3953932"/>
                <a:gd name="connsiteY3" fmla="*/ 110839 h 1718734"/>
                <a:gd name="connsiteX4" fmla="*/ 3953932 w 3953932"/>
                <a:gd name="connsiteY4" fmla="*/ 287867 h 1718734"/>
                <a:gd name="connsiteX0" fmla="*/ 0 w 3953932"/>
                <a:gd name="connsiteY0" fmla="*/ 1764987 h 1764987"/>
                <a:gd name="connsiteX1" fmla="*/ 1405467 w 3953932"/>
                <a:gd name="connsiteY1" fmla="*/ 1426320 h 1764987"/>
                <a:gd name="connsiteX2" fmla="*/ 3031067 w 3953932"/>
                <a:gd name="connsiteY2" fmla="*/ 46253 h 1764987"/>
                <a:gd name="connsiteX3" fmla="*/ 3953932 w 3953932"/>
                <a:gd name="connsiteY3" fmla="*/ 334120 h 1764987"/>
                <a:gd name="connsiteX0" fmla="*/ 0 w 3920065"/>
                <a:gd name="connsiteY0" fmla="*/ 1886186 h 1886186"/>
                <a:gd name="connsiteX1" fmla="*/ 1405467 w 3920065"/>
                <a:gd name="connsiteY1" fmla="*/ 1547519 h 1886186"/>
                <a:gd name="connsiteX2" fmla="*/ 3031067 w 3920065"/>
                <a:gd name="connsiteY2" fmla="*/ 167452 h 1886186"/>
                <a:gd name="connsiteX3" fmla="*/ 3920065 w 3920065"/>
                <a:gd name="connsiteY3" fmla="*/ 31986 h 1886186"/>
                <a:gd name="connsiteX0" fmla="*/ 0 w 3920065"/>
                <a:gd name="connsiteY0" fmla="*/ 1863524 h 1863524"/>
                <a:gd name="connsiteX1" fmla="*/ 1405467 w 3920065"/>
                <a:gd name="connsiteY1" fmla="*/ 1524857 h 1863524"/>
                <a:gd name="connsiteX2" fmla="*/ 2794000 w 3920065"/>
                <a:gd name="connsiteY2" fmla="*/ 373390 h 1863524"/>
                <a:gd name="connsiteX3" fmla="*/ 3920065 w 3920065"/>
                <a:gd name="connsiteY3" fmla="*/ 9324 h 1863524"/>
                <a:gd name="connsiteX0" fmla="*/ 0 w 3860799"/>
                <a:gd name="connsiteY0" fmla="*/ 1871730 h 1871730"/>
                <a:gd name="connsiteX1" fmla="*/ 1405467 w 3860799"/>
                <a:gd name="connsiteY1" fmla="*/ 1533063 h 1871730"/>
                <a:gd name="connsiteX2" fmla="*/ 2794000 w 3860799"/>
                <a:gd name="connsiteY2" fmla="*/ 381596 h 1871730"/>
                <a:gd name="connsiteX3" fmla="*/ 3860799 w 3860799"/>
                <a:gd name="connsiteY3" fmla="*/ 9064 h 1871730"/>
                <a:gd name="connsiteX0" fmla="*/ 0 w 3860799"/>
                <a:gd name="connsiteY0" fmla="*/ 1862666 h 1862666"/>
                <a:gd name="connsiteX1" fmla="*/ 1405467 w 3860799"/>
                <a:gd name="connsiteY1" fmla="*/ 1523999 h 1862666"/>
                <a:gd name="connsiteX2" fmla="*/ 2794000 w 3860799"/>
                <a:gd name="connsiteY2" fmla="*/ 372532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498600 w 3860799"/>
                <a:gd name="connsiteY1" fmla="*/ 914399 h 1862666"/>
                <a:gd name="connsiteX2" fmla="*/ 2794000 w 3860799"/>
                <a:gd name="connsiteY2" fmla="*/ 372532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498600 w 3860799"/>
                <a:gd name="connsiteY1" fmla="*/ 914399 h 1862666"/>
                <a:gd name="connsiteX2" fmla="*/ 2794000 w 3860799"/>
                <a:gd name="connsiteY2" fmla="*/ 372532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498600 w 3860799"/>
                <a:gd name="connsiteY1" fmla="*/ 914399 h 1862666"/>
                <a:gd name="connsiteX2" fmla="*/ 2514600 w 3860799"/>
                <a:gd name="connsiteY2" fmla="*/ 279399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354667 w 3860799"/>
                <a:gd name="connsiteY1" fmla="*/ 719666 h 1862666"/>
                <a:gd name="connsiteX2" fmla="*/ 2514600 w 3860799"/>
                <a:gd name="connsiteY2" fmla="*/ 279399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354667 w 3860799"/>
                <a:gd name="connsiteY1" fmla="*/ 719666 h 1862666"/>
                <a:gd name="connsiteX2" fmla="*/ 1998134 w 3860799"/>
                <a:gd name="connsiteY2" fmla="*/ 321732 h 1862666"/>
                <a:gd name="connsiteX3" fmla="*/ 3860799 w 3860799"/>
                <a:gd name="connsiteY3" fmla="*/ 0 h 1862666"/>
                <a:gd name="connsiteX0" fmla="*/ 0 w 3801532"/>
                <a:gd name="connsiteY0" fmla="*/ 2158999 h 2158999"/>
                <a:gd name="connsiteX1" fmla="*/ 1295400 w 3801532"/>
                <a:gd name="connsiteY1" fmla="*/ 7196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557867 w 3801532"/>
                <a:gd name="connsiteY2" fmla="*/ 253999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557867 w 3801532"/>
                <a:gd name="connsiteY2" fmla="*/ 253999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557867 w 3801532"/>
                <a:gd name="connsiteY2" fmla="*/ 253999 h 2158999"/>
                <a:gd name="connsiteX3" fmla="*/ 3801532 w 3801532"/>
                <a:gd name="connsiteY3" fmla="*/ 0 h 2158999"/>
                <a:gd name="connsiteX0" fmla="*/ 0 w 3733799"/>
                <a:gd name="connsiteY0" fmla="*/ 2019095 h 2019095"/>
                <a:gd name="connsiteX1" fmla="*/ 745067 w 3733799"/>
                <a:gd name="connsiteY1" fmla="*/ 884562 h 2019095"/>
                <a:gd name="connsiteX2" fmla="*/ 1557867 w 3733799"/>
                <a:gd name="connsiteY2" fmla="*/ 114095 h 2019095"/>
                <a:gd name="connsiteX3" fmla="*/ 3733799 w 3733799"/>
                <a:gd name="connsiteY3" fmla="*/ 88696 h 2019095"/>
                <a:gd name="connsiteX0" fmla="*/ 0 w 3733799"/>
                <a:gd name="connsiteY0" fmla="*/ 2069260 h 2069260"/>
                <a:gd name="connsiteX1" fmla="*/ 745067 w 3733799"/>
                <a:gd name="connsiteY1" fmla="*/ 934727 h 2069260"/>
                <a:gd name="connsiteX2" fmla="*/ 1557867 w 3733799"/>
                <a:gd name="connsiteY2" fmla="*/ 164260 h 2069260"/>
                <a:gd name="connsiteX3" fmla="*/ 3733799 w 3733799"/>
                <a:gd name="connsiteY3" fmla="*/ 138861 h 2069260"/>
                <a:gd name="connsiteX0" fmla="*/ 0 w 3676649"/>
                <a:gd name="connsiteY0" fmla="*/ 2369566 h 2369566"/>
                <a:gd name="connsiteX1" fmla="*/ 745067 w 3676649"/>
                <a:gd name="connsiteY1" fmla="*/ 1235033 h 2369566"/>
                <a:gd name="connsiteX2" fmla="*/ 1557867 w 3676649"/>
                <a:gd name="connsiteY2" fmla="*/ 464566 h 2369566"/>
                <a:gd name="connsiteX3" fmla="*/ 3676649 w 3676649"/>
                <a:gd name="connsiteY3" fmla="*/ 39117 h 2369566"/>
                <a:gd name="connsiteX0" fmla="*/ 0 w 3676649"/>
                <a:gd name="connsiteY0" fmla="*/ 2330449 h 2330449"/>
                <a:gd name="connsiteX1" fmla="*/ 745067 w 3676649"/>
                <a:gd name="connsiteY1" fmla="*/ 1195916 h 2330449"/>
                <a:gd name="connsiteX2" fmla="*/ 1557867 w 3676649"/>
                <a:gd name="connsiteY2" fmla="*/ 425449 h 2330449"/>
                <a:gd name="connsiteX3" fmla="*/ 2474472 w 3676649"/>
                <a:gd name="connsiteY3" fmla="*/ 98139 h 2330449"/>
                <a:gd name="connsiteX4" fmla="*/ 3676649 w 3676649"/>
                <a:gd name="connsiteY4" fmla="*/ 0 h 2330449"/>
                <a:gd name="connsiteX0" fmla="*/ 0 w 3632199"/>
                <a:gd name="connsiteY0" fmla="*/ 2444749 h 2444749"/>
                <a:gd name="connsiteX1" fmla="*/ 745067 w 3632199"/>
                <a:gd name="connsiteY1" fmla="*/ 1310216 h 2444749"/>
                <a:gd name="connsiteX2" fmla="*/ 1557867 w 3632199"/>
                <a:gd name="connsiteY2" fmla="*/ 539749 h 2444749"/>
                <a:gd name="connsiteX3" fmla="*/ 2474472 w 3632199"/>
                <a:gd name="connsiteY3" fmla="*/ 212439 h 2444749"/>
                <a:gd name="connsiteX4" fmla="*/ 3632199 w 3632199"/>
                <a:gd name="connsiteY4" fmla="*/ 0 h 2444749"/>
                <a:gd name="connsiteX0" fmla="*/ 0 w 3632199"/>
                <a:gd name="connsiteY0" fmla="*/ 2444749 h 2444749"/>
                <a:gd name="connsiteX1" fmla="*/ 745067 w 3632199"/>
                <a:gd name="connsiteY1" fmla="*/ 1310216 h 2444749"/>
                <a:gd name="connsiteX2" fmla="*/ 1589617 w 3632199"/>
                <a:gd name="connsiteY2" fmla="*/ 584199 h 2444749"/>
                <a:gd name="connsiteX3" fmla="*/ 2474472 w 3632199"/>
                <a:gd name="connsiteY3" fmla="*/ 212439 h 2444749"/>
                <a:gd name="connsiteX4" fmla="*/ 3632199 w 3632199"/>
                <a:gd name="connsiteY4" fmla="*/ 0 h 2444749"/>
                <a:gd name="connsiteX0" fmla="*/ 0 w 3632199"/>
                <a:gd name="connsiteY0" fmla="*/ 2444749 h 2444749"/>
                <a:gd name="connsiteX1" fmla="*/ 745067 w 3632199"/>
                <a:gd name="connsiteY1" fmla="*/ 1310216 h 2444749"/>
                <a:gd name="connsiteX2" fmla="*/ 1589617 w 3632199"/>
                <a:gd name="connsiteY2" fmla="*/ 584199 h 2444749"/>
                <a:gd name="connsiteX3" fmla="*/ 2639572 w 3632199"/>
                <a:gd name="connsiteY3" fmla="*/ 187039 h 2444749"/>
                <a:gd name="connsiteX4" fmla="*/ 3632199 w 3632199"/>
                <a:gd name="connsiteY4" fmla="*/ 0 h 2444749"/>
                <a:gd name="connsiteX0" fmla="*/ 0 w 3632199"/>
                <a:gd name="connsiteY0" fmla="*/ 2425699 h 2425699"/>
                <a:gd name="connsiteX1" fmla="*/ 745067 w 3632199"/>
                <a:gd name="connsiteY1" fmla="*/ 1291166 h 2425699"/>
                <a:gd name="connsiteX2" fmla="*/ 1589617 w 3632199"/>
                <a:gd name="connsiteY2" fmla="*/ 565149 h 2425699"/>
                <a:gd name="connsiteX3" fmla="*/ 2639572 w 3632199"/>
                <a:gd name="connsiteY3" fmla="*/ 1679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745067 w 3632199"/>
                <a:gd name="connsiteY1" fmla="*/ 1291166 h 2425699"/>
                <a:gd name="connsiteX2" fmla="*/ 1710267 w 3632199"/>
                <a:gd name="connsiteY2" fmla="*/ 596899 h 2425699"/>
                <a:gd name="connsiteX3" fmla="*/ 2639572 w 3632199"/>
                <a:gd name="connsiteY3" fmla="*/ 1679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39572 w 3632199"/>
                <a:gd name="connsiteY3" fmla="*/ 1679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703072 w 3632199"/>
                <a:gd name="connsiteY3" fmla="*/ 18703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703072 w 3632199"/>
                <a:gd name="connsiteY3" fmla="*/ 18703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632199 w 3632199"/>
                <a:gd name="connsiteY4" fmla="*/ 0 h 2425699"/>
                <a:gd name="connsiteX0" fmla="*/ 0 w 3640426"/>
                <a:gd name="connsiteY0" fmla="*/ 2466889 h 2466889"/>
                <a:gd name="connsiteX1" fmla="*/ 833967 w 3640426"/>
                <a:gd name="connsiteY1" fmla="*/ 1313306 h 2466889"/>
                <a:gd name="connsiteX2" fmla="*/ 1710267 w 3640426"/>
                <a:gd name="connsiteY2" fmla="*/ 638089 h 2466889"/>
                <a:gd name="connsiteX3" fmla="*/ 2696722 w 3640426"/>
                <a:gd name="connsiteY3" fmla="*/ 196479 h 2466889"/>
                <a:gd name="connsiteX4" fmla="*/ 3541272 w 3640426"/>
                <a:gd name="connsiteY4" fmla="*/ 5979 h 2466889"/>
                <a:gd name="connsiteX5" fmla="*/ 3632199 w 3640426"/>
                <a:gd name="connsiteY5" fmla="*/ 41190 h 246688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287272 w 3632199"/>
                <a:gd name="connsiteY4" fmla="*/ 117189 h 2425699"/>
                <a:gd name="connsiteX5" fmla="*/ 3632199 w 3632199"/>
                <a:gd name="connsiteY5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71322 w 3632199"/>
                <a:gd name="connsiteY3" fmla="*/ 1933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694267 w 3632199"/>
                <a:gd name="connsiteY1" fmla="*/ 1392766 h 2425699"/>
                <a:gd name="connsiteX2" fmla="*/ 1710267 w 3632199"/>
                <a:gd name="connsiteY2" fmla="*/ 596899 h 2425699"/>
                <a:gd name="connsiteX3" fmla="*/ 2671322 w 3632199"/>
                <a:gd name="connsiteY3" fmla="*/ 1933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694267 w 3632199"/>
                <a:gd name="connsiteY1" fmla="*/ 1392766 h 2425699"/>
                <a:gd name="connsiteX2" fmla="*/ 1710267 w 3632199"/>
                <a:gd name="connsiteY2" fmla="*/ 596899 h 2425699"/>
                <a:gd name="connsiteX3" fmla="*/ 2360172 w 3632199"/>
                <a:gd name="connsiteY3" fmla="*/ 244189 h 2425699"/>
                <a:gd name="connsiteX4" fmla="*/ 3632199 w 3632199"/>
                <a:gd name="connsiteY4" fmla="*/ 0 h 2425699"/>
                <a:gd name="connsiteX0" fmla="*/ 0 w 3124199"/>
                <a:gd name="connsiteY0" fmla="*/ 2419349 h 2419349"/>
                <a:gd name="connsiteX1" fmla="*/ 694267 w 3124199"/>
                <a:gd name="connsiteY1" fmla="*/ 1386416 h 2419349"/>
                <a:gd name="connsiteX2" fmla="*/ 1710267 w 3124199"/>
                <a:gd name="connsiteY2" fmla="*/ 590549 h 2419349"/>
                <a:gd name="connsiteX3" fmla="*/ 2360172 w 3124199"/>
                <a:gd name="connsiteY3" fmla="*/ 237839 h 2419349"/>
                <a:gd name="connsiteX4" fmla="*/ 3124199 w 3124199"/>
                <a:gd name="connsiteY4" fmla="*/ 0 h 2419349"/>
                <a:gd name="connsiteX0" fmla="*/ 0 w 3124199"/>
                <a:gd name="connsiteY0" fmla="*/ 2419349 h 2419349"/>
                <a:gd name="connsiteX1" fmla="*/ 694267 w 3124199"/>
                <a:gd name="connsiteY1" fmla="*/ 1386416 h 2419349"/>
                <a:gd name="connsiteX2" fmla="*/ 1710267 w 3124199"/>
                <a:gd name="connsiteY2" fmla="*/ 590549 h 2419349"/>
                <a:gd name="connsiteX3" fmla="*/ 2480822 w 3124199"/>
                <a:gd name="connsiteY3" fmla="*/ 155289 h 2419349"/>
                <a:gd name="connsiteX4" fmla="*/ 3124199 w 3124199"/>
                <a:gd name="connsiteY4" fmla="*/ 0 h 2419349"/>
                <a:gd name="connsiteX0" fmla="*/ 0 w 3124199"/>
                <a:gd name="connsiteY0" fmla="*/ 2419349 h 2419349"/>
                <a:gd name="connsiteX1" fmla="*/ 694267 w 3124199"/>
                <a:gd name="connsiteY1" fmla="*/ 1386416 h 2419349"/>
                <a:gd name="connsiteX2" fmla="*/ 1710267 w 3124199"/>
                <a:gd name="connsiteY2" fmla="*/ 590549 h 2419349"/>
                <a:gd name="connsiteX3" fmla="*/ 2563372 w 3124199"/>
                <a:gd name="connsiteY3" fmla="*/ 263239 h 2419349"/>
                <a:gd name="connsiteX4" fmla="*/ 3124199 w 3124199"/>
                <a:gd name="connsiteY4" fmla="*/ 0 h 24193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563372 w 3105149"/>
                <a:gd name="connsiteY3" fmla="*/ 32673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563372 w 3105149"/>
                <a:gd name="connsiteY3" fmla="*/ 32673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499872 w 3105149"/>
                <a:gd name="connsiteY3" fmla="*/ 29498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499872 w 3105149"/>
                <a:gd name="connsiteY3" fmla="*/ 29498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493522 w 3105149"/>
                <a:gd name="connsiteY3" fmla="*/ 26323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396571 w 3105149"/>
                <a:gd name="connsiteY3" fmla="*/ 146897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396571 w 3105149"/>
                <a:gd name="connsiteY3" fmla="*/ 146897 h 2482849"/>
                <a:gd name="connsiteX4" fmla="*/ 3105149 w 3105149"/>
                <a:gd name="connsiteY4" fmla="*/ 0 h 2482849"/>
                <a:gd name="connsiteX0" fmla="*/ 0 w 3046978"/>
                <a:gd name="connsiteY0" fmla="*/ 2172604 h 2172604"/>
                <a:gd name="connsiteX1" fmla="*/ 636096 w 3046978"/>
                <a:gd name="connsiteY1" fmla="*/ 1449916 h 2172604"/>
                <a:gd name="connsiteX2" fmla="*/ 1652096 w 3046978"/>
                <a:gd name="connsiteY2" fmla="*/ 654049 h 2172604"/>
                <a:gd name="connsiteX3" fmla="*/ 2338400 w 3046978"/>
                <a:gd name="connsiteY3" fmla="*/ 146897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652096 w 3046978"/>
                <a:gd name="connsiteY2" fmla="*/ 654049 h 2172604"/>
                <a:gd name="connsiteX3" fmla="*/ 2338400 w 3046978"/>
                <a:gd name="connsiteY3" fmla="*/ 146897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739352 w 3046978"/>
                <a:gd name="connsiteY2" fmla="*/ 518316 h 2172604"/>
                <a:gd name="connsiteX3" fmla="*/ 2338400 w 3046978"/>
                <a:gd name="connsiteY3" fmla="*/ 146897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739352 w 3046978"/>
                <a:gd name="connsiteY2" fmla="*/ 518316 h 2172604"/>
                <a:gd name="connsiteX3" fmla="*/ 2338400 w 3046978"/>
                <a:gd name="connsiteY3" fmla="*/ 108116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739352 w 3046978"/>
                <a:gd name="connsiteY2" fmla="*/ 518316 h 2172604"/>
                <a:gd name="connsiteX3" fmla="*/ 2338400 w 3046978"/>
                <a:gd name="connsiteY3" fmla="*/ 108116 h 2172604"/>
                <a:gd name="connsiteX4" fmla="*/ 3046978 w 3046978"/>
                <a:gd name="connsiteY4" fmla="*/ 0 h 2172604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77181 w 3085759"/>
                <a:gd name="connsiteY3" fmla="*/ 108116 h 1891443"/>
                <a:gd name="connsiteX4" fmla="*/ 3085759 w 3085759"/>
                <a:gd name="connsiteY4" fmla="*/ 0 h 1891443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77181 w 3085759"/>
                <a:gd name="connsiteY3" fmla="*/ 108116 h 1891443"/>
                <a:gd name="connsiteX4" fmla="*/ 3085759 w 3085759"/>
                <a:gd name="connsiteY4" fmla="*/ 0 h 1891443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96571 w 3085759"/>
                <a:gd name="connsiteY3" fmla="*/ 69335 h 1891443"/>
                <a:gd name="connsiteX4" fmla="*/ 3085759 w 3085759"/>
                <a:gd name="connsiteY4" fmla="*/ 0 h 1891443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87117 w 3085759"/>
                <a:gd name="connsiteY3" fmla="*/ 69336 h 1891443"/>
                <a:gd name="connsiteX4" fmla="*/ 3085759 w 3085759"/>
                <a:gd name="connsiteY4" fmla="*/ 0 h 1891443"/>
                <a:gd name="connsiteX0" fmla="*/ 0 w 3085759"/>
                <a:gd name="connsiteY0" fmla="*/ 1896535 h 1896535"/>
                <a:gd name="connsiteX1" fmla="*/ 1052989 w 3085759"/>
                <a:gd name="connsiteY1" fmla="*/ 1590740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896535"/>
                <a:gd name="connsiteX1" fmla="*/ 1052989 w 3085759"/>
                <a:gd name="connsiteY1" fmla="*/ 1590740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919491"/>
                <a:gd name="connsiteX1" fmla="*/ 640169 w 3085759"/>
                <a:gd name="connsiteY1" fmla="*/ 1790119 h 1919491"/>
                <a:gd name="connsiteX2" fmla="*/ 1778133 w 3085759"/>
                <a:gd name="connsiteY2" fmla="*/ 523408 h 1919491"/>
                <a:gd name="connsiteX3" fmla="*/ 2387117 w 3085759"/>
                <a:gd name="connsiteY3" fmla="*/ 74428 h 1919491"/>
                <a:gd name="connsiteX4" fmla="*/ 3085759 w 3085759"/>
                <a:gd name="connsiteY4" fmla="*/ 5092 h 1919491"/>
                <a:gd name="connsiteX0" fmla="*/ 0 w 3085759"/>
                <a:gd name="connsiteY0" fmla="*/ 1896535 h 1896535"/>
                <a:gd name="connsiteX1" fmla="*/ 640169 w 3085759"/>
                <a:gd name="connsiteY1" fmla="*/ 1790119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896535"/>
                <a:gd name="connsiteX1" fmla="*/ 605506 w 3085759"/>
                <a:gd name="connsiteY1" fmla="*/ 1828096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919812"/>
                <a:gd name="connsiteX1" fmla="*/ 605506 w 3085759"/>
                <a:gd name="connsiteY1" fmla="*/ 1828096 h 1919812"/>
                <a:gd name="connsiteX2" fmla="*/ 1778133 w 3085759"/>
                <a:gd name="connsiteY2" fmla="*/ 523408 h 1919812"/>
                <a:gd name="connsiteX3" fmla="*/ 2387117 w 3085759"/>
                <a:gd name="connsiteY3" fmla="*/ 74428 h 1919812"/>
                <a:gd name="connsiteX4" fmla="*/ 3085759 w 3085759"/>
                <a:gd name="connsiteY4" fmla="*/ 5092 h 1919812"/>
                <a:gd name="connsiteX0" fmla="*/ 0 w 3085759"/>
                <a:gd name="connsiteY0" fmla="*/ 1877546 h 1935605"/>
                <a:gd name="connsiteX1" fmla="*/ 605506 w 3085759"/>
                <a:gd name="connsiteY1" fmla="*/ 1828096 h 1935605"/>
                <a:gd name="connsiteX2" fmla="*/ 1778133 w 3085759"/>
                <a:gd name="connsiteY2" fmla="*/ 523408 h 1935605"/>
                <a:gd name="connsiteX3" fmla="*/ 2387117 w 3085759"/>
                <a:gd name="connsiteY3" fmla="*/ 74428 h 1935605"/>
                <a:gd name="connsiteX4" fmla="*/ 3085759 w 3085759"/>
                <a:gd name="connsiteY4" fmla="*/ 5092 h 1935605"/>
                <a:gd name="connsiteX0" fmla="*/ 0 w 3085759"/>
                <a:gd name="connsiteY0" fmla="*/ 1877546 h 1966897"/>
                <a:gd name="connsiteX1" fmla="*/ 605506 w 3085759"/>
                <a:gd name="connsiteY1" fmla="*/ 1828096 h 1966897"/>
                <a:gd name="connsiteX2" fmla="*/ 1778133 w 3085759"/>
                <a:gd name="connsiteY2" fmla="*/ 523408 h 1966897"/>
                <a:gd name="connsiteX3" fmla="*/ 2387117 w 3085759"/>
                <a:gd name="connsiteY3" fmla="*/ 74428 h 1966897"/>
                <a:gd name="connsiteX4" fmla="*/ 3085759 w 3085759"/>
                <a:gd name="connsiteY4" fmla="*/ 5092 h 1966897"/>
                <a:gd name="connsiteX0" fmla="*/ 0 w 3085759"/>
                <a:gd name="connsiteY0" fmla="*/ 1877546 h 1961687"/>
                <a:gd name="connsiteX1" fmla="*/ 618111 w 3085759"/>
                <a:gd name="connsiteY1" fmla="*/ 1818601 h 1961687"/>
                <a:gd name="connsiteX2" fmla="*/ 1778133 w 3085759"/>
                <a:gd name="connsiteY2" fmla="*/ 523408 h 1961687"/>
                <a:gd name="connsiteX3" fmla="*/ 2387117 w 3085759"/>
                <a:gd name="connsiteY3" fmla="*/ 74428 h 1961687"/>
                <a:gd name="connsiteX4" fmla="*/ 3085759 w 3085759"/>
                <a:gd name="connsiteY4" fmla="*/ 5092 h 1961687"/>
                <a:gd name="connsiteX0" fmla="*/ 0 w 3085759"/>
                <a:gd name="connsiteY0" fmla="*/ 1877546 h 1903426"/>
                <a:gd name="connsiteX1" fmla="*/ 618111 w 3085759"/>
                <a:gd name="connsiteY1" fmla="*/ 1818601 h 1903426"/>
                <a:gd name="connsiteX2" fmla="*/ 1778133 w 3085759"/>
                <a:gd name="connsiteY2" fmla="*/ 523408 h 1903426"/>
                <a:gd name="connsiteX3" fmla="*/ 2387117 w 3085759"/>
                <a:gd name="connsiteY3" fmla="*/ 74428 h 1903426"/>
                <a:gd name="connsiteX4" fmla="*/ 3085759 w 3085759"/>
                <a:gd name="connsiteY4" fmla="*/ 5092 h 1903426"/>
                <a:gd name="connsiteX0" fmla="*/ 0 w 2975463"/>
                <a:gd name="connsiteY0" fmla="*/ 1121168 h 1828034"/>
                <a:gd name="connsiteX1" fmla="*/ 507815 w 2975463"/>
                <a:gd name="connsiteY1" fmla="*/ 1818601 h 1828034"/>
                <a:gd name="connsiteX2" fmla="*/ 1667837 w 2975463"/>
                <a:gd name="connsiteY2" fmla="*/ 523408 h 1828034"/>
                <a:gd name="connsiteX3" fmla="*/ 2276821 w 2975463"/>
                <a:gd name="connsiteY3" fmla="*/ 74428 h 1828034"/>
                <a:gd name="connsiteX4" fmla="*/ 2975463 w 2975463"/>
                <a:gd name="connsiteY4" fmla="*/ 5092 h 18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463" h="1828034">
                  <a:moveTo>
                    <a:pt x="0" y="1121168"/>
                  </a:moveTo>
                  <a:cubicBezTo>
                    <a:pt x="151268" y="1197651"/>
                    <a:pt x="229842" y="1918228"/>
                    <a:pt x="507815" y="1818601"/>
                  </a:cubicBezTo>
                  <a:cubicBezTo>
                    <a:pt x="785788" y="1718974"/>
                    <a:pt x="1373003" y="814104"/>
                    <a:pt x="1667837" y="523408"/>
                  </a:cubicBezTo>
                  <a:cubicBezTo>
                    <a:pt x="1962671" y="232713"/>
                    <a:pt x="1962802" y="196063"/>
                    <a:pt x="2276821" y="74428"/>
                  </a:cubicBezTo>
                  <a:cubicBezTo>
                    <a:pt x="2588029" y="-43342"/>
                    <a:pt x="2776546" y="17033"/>
                    <a:pt x="2975463" y="509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5" name="Straight Connector 94"/>
            <p:cNvCxnSpPr/>
            <p:nvPr/>
          </p:nvCxnSpPr>
          <p:spPr>
            <a:xfrm flipH="1">
              <a:off x="5569826" y="4562475"/>
              <a:ext cx="2202655" cy="87392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953000" y="6234855"/>
              <a:ext cx="1367157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6873039" y="4854514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528266" y="6175660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/>
            <p:cNvCxnSpPr>
              <a:endCxn id="97" idx="0"/>
            </p:cNvCxnSpPr>
            <p:nvPr/>
          </p:nvCxnSpPr>
          <p:spPr>
            <a:xfrm flipV="1">
              <a:off x="6914599" y="4854514"/>
              <a:ext cx="0" cy="58188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5569825" y="5436394"/>
              <a:ext cx="0" cy="762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6758146" y="4526742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/>
                <a:t>1</a:t>
              </a:r>
              <a:endParaRPr lang="en-US" b="1" dirty="0"/>
            </a:p>
          </p:txBody>
        </p:sp>
      </p:grpSp>
      <p:sp>
        <p:nvSpPr>
          <p:cNvPr id="103" name="Rectangle 102"/>
          <p:cNvSpPr/>
          <p:nvPr/>
        </p:nvSpPr>
        <p:spPr>
          <a:xfrm>
            <a:off x="5413373" y="621093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dirty="0"/>
              <a:t>2</a:t>
            </a:r>
            <a:endParaRPr lang="en-US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9E778D-B72C-4260-9819-CD0AF031737B}"/>
              </a:ext>
            </a:extLst>
          </p:cNvPr>
          <p:cNvGrpSpPr/>
          <p:nvPr/>
        </p:nvGrpSpPr>
        <p:grpSpPr>
          <a:xfrm>
            <a:off x="6472306" y="4953000"/>
            <a:ext cx="2753462" cy="1336960"/>
            <a:chOff x="6472306" y="4953000"/>
            <a:chExt cx="2753462" cy="133696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94E147A-22FA-4CCA-8307-2ADC6EE8AAF8}"/>
                </a:ext>
              </a:extLst>
            </p:cNvPr>
            <p:cNvSpPr/>
            <p:nvPr/>
          </p:nvSpPr>
          <p:spPr>
            <a:xfrm>
              <a:off x="7172066" y="4953000"/>
              <a:ext cx="205370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2000" dirty="0">
                  <a:sym typeface="Symbol"/>
                </a:rPr>
                <a:t>Sometimes </a:t>
              </a:r>
              <a:br>
                <a:rPr lang="nl-NL" sz="2000" dirty="0">
                  <a:sym typeface="Symbol"/>
                </a:rPr>
              </a:br>
              <a:r>
                <a:rPr lang="nl-NL" sz="2000" dirty="0">
                  <a:sym typeface="Symbol"/>
                </a:rPr>
                <a:t>underrelaxation </a:t>
              </a:r>
              <a:br>
                <a:rPr lang="nl-NL" sz="2000" dirty="0">
                  <a:sym typeface="Symbol"/>
                </a:rPr>
              </a:br>
              <a:r>
                <a:rPr lang="nl-NL" sz="2000" dirty="0">
                  <a:sym typeface="Symbol"/>
                </a:rPr>
                <a:t>can help...</a:t>
              </a:r>
              <a:endParaRPr lang="en-US" sz="2000" b="1" i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421A9318-FB49-4A5E-B0B7-D83FBC074209}"/>
                    </a:ext>
                  </a:extLst>
                </p:cNvPr>
                <p:cNvSpPr/>
                <p:nvPr/>
              </p:nvSpPr>
              <p:spPr>
                <a:xfrm>
                  <a:off x="6472306" y="5951406"/>
                  <a:ext cx="2701384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/>
                          </a:rPr>
                          <m:t>: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1−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𝜔</m:t>
                            </m:r>
                          </m:e>
                        </m:d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𝜔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𝑛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421A9318-FB49-4A5E-B0B7-D83FBC0742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2306" y="5951406"/>
                  <a:ext cx="2701384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6064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54" grpId="0"/>
      <p:bldP spid="55" grpId="0" animBg="1"/>
      <p:bldP spid="9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80342" y="1981200"/>
            <a:ext cx="7654058" cy="294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1108942" y="2183759"/>
            <a:ext cx="731361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>
                <a:latin typeface="Century Gothic" panose="020B0502020202020204" pitchFamily="34" charset="0"/>
              </a:rPr>
              <a:t>Given </a:t>
            </a:r>
            <a:r>
              <a:rPr lang="en-US" b="0" kern="0" dirty="0">
                <a:latin typeface="Century Gothic" panose="020B0502020202020204" pitchFamily="34" charset="0"/>
              </a:rPr>
              <a:t>initial </a:t>
            </a:r>
            <a:r>
              <a:rPr lang="en-US" b="0" i="1" kern="0" dirty="0">
                <a:latin typeface="Century Gothic" panose="020B0502020202020204" pitchFamily="34" charset="0"/>
              </a:rPr>
              <a:t>x</a:t>
            </a:r>
            <a:r>
              <a:rPr lang="en-US" b="0" kern="0" dirty="0">
                <a:latin typeface="Century Gothic" panose="020B0502020202020204" pitchFamily="34" charset="0"/>
              </a:rPr>
              <a:t>, required tolerance </a:t>
            </a:r>
            <a:r>
              <a:rPr lang="en-US" b="0" i="1" kern="0" dirty="0">
                <a:latin typeface="Century Gothic" panose="020B0502020202020204" pitchFamily="34" charset="0"/>
                <a:sym typeface="Symbol"/>
              </a:rPr>
              <a:t> &gt; </a:t>
            </a:r>
            <a:r>
              <a:rPr lang="en-US" b="0" kern="0" dirty="0">
                <a:latin typeface="Century Gothic" panose="020B0502020202020204" pitchFamily="34" charset="0"/>
                <a:sym typeface="Symbol"/>
              </a:rPr>
              <a:t>0</a:t>
            </a:r>
          </a:p>
          <a:p>
            <a:pPr marL="0" indent="0">
              <a:buFontTx/>
              <a:buNone/>
            </a:pPr>
            <a:r>
              <a:rPr lang="en-US" kern="0" dirty="0">
                <a:latin typeface="Century Gothic" panose="020B0502020202020204" pitchFamily="34" charset="0"/>
                <a:sym typeface="Symbol"/>
              </a:rPr>
              <a:t>Repeat</a:t>
            </a:r>
          </a:p>
          <a:p>
            <a:pPr marL="457200" indent="-457200">
              <a:buClr>
                <a:schemeClr val="tx1"/>
              </a:buClr>
              <a:buFontTx/>
              <a:buAutoNum type="arabicPeriod"/>
            </a:pPr>
            <a:r>
              <a:rPr lang="en-US" b="0" kern="0" dirty="0">
                <a:latin typeface="Century Gothic" panose="020B0502020202020204" pitchFamily="34" charset="0"/>
                <a:sym typeface="Symbol"/>
              </a:rPr>
              <a:t>Compute </a:t>
            </a:r>
            <a:r>
              <a:rPr lang="en-US" b="0" i="1" kern="0" dirty="0">
                <a:latin typeface="Century Gothic" panose="020B0502020202020204" pitchFamily="34" charset="0"/>
                <a:sym typeface="Symbol"/>
              </a:rPr>
              <a:t>f</a:t>
            </a:r>
            <a:r>
              <a:rPr lang="en-US" b="0" kern="0" dirty="0">
                <a:latin typeface="Century Gothic" panose="020B0502020202020204" pitchFamily="34" charset="0"/>
                <a:sym typeface="Symbol"/>
              </a:rPr>
              <a:t>(</a:t>
            </a:r>
            <a:r>
              <a:rPr lang="en-US" b="0" i="1" kern="0" dirty="0">
                <a:latin typeface="Century Gothic" panose="020B0502020202020204" pitchFamily="34" charset="0"/>
                <a:sym typeface="Symbol"/>
              </a:rPr>
              <a:t>x</a:t>
            </a:r>
            <a:r>
              <a:rPr lang="en-US" b="0" kern="0" dirty="0">
                <a:latin typeface="Century Gothic" panose="020B0502020202020204" pitchFamily="34" charset="0"/>
                <a:sym typeface="Symbol"/>
              </a:rPr>
              <a:t>) and </a:t>
            </a:r>
            <a:r>
              <a:rPr lang="en-US" b="0" i="1" kern="0" dirty="0">
                <a:latin typeface="Century Gothic" panose="020B0502020202020204" pitchFamily="34" charset="0"/>
                <a:sym typeface="Symbol"/>
              </a:rPr>
              <a:t>f</a:t>
            </a:r>
            <a:r>
              <a:rPr lang="en-US" b="0" kern="0" dirty="0">
                <a:latin typeface="Century Gothic" panose="020B0502020202020204" pitchFamily="34" charset="0"/>
                <a:sym typeface="Symbol"/>
              </a:rPr>
              <a:t>(</a:t>
            </a:r>
            <a:r>
              <a:rPr lang="en-US" b="0" i="1" kern="0" dirty="0">
                <a:latin typeface="Century Gothic" panose="020B0502020202020204" pitchFamily="34" charset="0"/>
                <a:sym typeface="Symbol"/>
              </a:rPr>
              <a:t>x</a:t>
            </a:r>
            <a:r>
              <a:rPr lang="en-US" b="0" kern="0" dirty="0">
                <a:latin typeface="Century Gothic" panose="020B0502020202020204" pitchFamily="34" charset="0"/>
                <a:sym typeface="Symbol"/>
              </a:rPr>
              <a:t>).</a:t>
            </a:r>
          </a:p>
          <a:p>
            <a:pPr marL="457200" indent="-457200">
              <a:buClr>
                <a:schemeClr val="tx1"/>
              </a:buClr>
              <a:buFontTx/>
              <a:buAutoNum type="arabicPeriod"/>
            </a:pPr>
            <a:r>
              <a:rPr lang="en-US" b="0" kern="0" dirty="0">
                <a:latin typeface="Century Gothic" panose="020B0502020202020204" pitchFamily="34" charset="0"/>
                <a:sym typeface="Symbol"/>
              </a:rPr>
              <a:t>If                  , return x</a:t>
            </a:r>
          </a:p>
          <a:p>
            <a:pPr marL="457200" indent="-457200">
              <a:buClr>
                <a:schemeClr val="tx1"/>
              </a:buClr>
              <a:buFontTx/>
              <a:buAutoNum type="arabicPeriod"/>
            </a:pPr>
            <a:r>
              <a:rPr lang="en-US" b="0" kern="0" dirty="0">
                <a:latin typeface="Century Gothic" panose="020B0502020202020204" pitchFamily="34" charset="0"/>
              </a:rPr>
              <a:t> </a:t>
            </a:r>
          </a:p>
          <a:p>
            <a:pPr marL="0" indent="0">
              <a:buFontTx/>
              <a:buNone/>
            </a:pPr>
            <a:r>
              <a:rPr lang="en-US" kern="0" dirty="0">
                <a:latin typeface="Century Gothic" panose="020B0502020202020204" pitchFamily="34" charset="0"/>
                <a:sym typeface="Symbol"/>
              </a:rPr>
              <a:t>until </a:t>
            </a:r>
            <a:r>
              <a:rPr lang="en-US" b="0" kern="0" dirty="0">
                <a:latin typeface="Century Gothic" panose="020B0502020202020204" pitchFamily="34" charset="0"/>
                <a:sym typeface="Symbol"/>
              </a:rPr>
              <a:t>maximum number of iterations is exceeded</a:t>
            </a:r>
          </a:p>
          <a:p>
            <a:pPr marL="457200" indent="-457200">
              <a:buFontTx/>
              <a:buAutoNum type="arabicPeriod"/>
            </a:pPr>
            <a:endParaRPr lang="en-US" kern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48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70942" y="3479159"/>
                <a:ext cx="15240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𝜖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942" y="3479159"/>
                <a:ext cx="1524000" cy="430887"/>
              </a:xfrm>
              <a:prstGeom prst="rect">
                <a:avLst/>
              </a:prstGeom>
              <a:blipFill rotWithShape="1"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498409" y="3886472"/>
                <a:ext cx="3115733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≔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type m:val="li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409" y="3886472"/>
                <a:ext cx="3115733" cy="430887"/>
              </a:xfrm>
              <a:prstGeom prst="rect">
                <a:avLst/>
              </a:prstGeom>
              <a:blipFill rotWithShape="1">
                <a:blip r:embed="rId4"/>
                <a:stretch>
                  <a:fillRect t="-120000" b="-19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7389812" cy="609600"/>
          </a:xfrm>
        </p:spPr>
        <p:txBody>
          <a:bodyPr/>
          <a:lstStyle/>
          <a:p>
            <a:r>
              <a:rPr lang="en-US" dirty="0"/>
              <a:t>Basic algorithm:</a:t>
            </a:r>
          </a:p>
        </p:txBody>
      </p:sp>
    </p:spTree>
    <p:extLst>
      <p:ext uri="{BB962C8B-B14F-4D97-AF65-F5344CB8AC3E}">
        <p14:creationId xmlns:p14="http://schemas.microsoft.com/office/powerpoint/2010/main" val="2252396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09012" cy="895350"/>
          </a:xfrm>
        </p:spPr>
        <p:txBody>
          <a:bodyPr/>
          <a:lstStyle/>
          <a:p>
            <a:r>
              <a:rPr lang="en-US" dirty="0"/>
              <a:t>Direct iteration method/successive substitutions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20775"/>
            <a:ext cx="7993062" cy="1622425"/>
          </a:xfrm>
        </p:spPr>
        <p:txBody>
          <a:bodyPr/>
          <a:lstStyle/>
          <a:p>
            <a:r>
              <a:rPr lang="en-US" dirty="0"/>
              <a:t>Rewrite 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Start with an initial guess:</a:t>
            </a:r>
            <a:endParaRPr lang="en-US" b="0" baseline="-25000" dirty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Calculate new estimate with: 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Continue iteration with: 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Proceed until: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4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9EAB8B7-8F12-4046-AE08-0203BDF96194}"/>
                  </a:ext>
                </a:extLst>
              </p:cNvPr>
              <p:cNvSpPr/>
              <p:nvPr/>
            </p:nvSpPr>
            <p:spPr>
              <a:xfrm>
                <a:off x="2133600" y="1093113"/>
                <a:ext cx="1333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9EAB8B7-8F12-4046-AE08-0203BDF961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1093113"/>
                <a:ext cx="1333500" cy="430887"/>
              </a:xfrm>
              <a:prstGeom prst="rect">
                <a:avLst/>
              </a:prstGeom>
              <a:blipFill>
                <a:blip r:embed="rId2"/>
                <a:stretch>
                  <a:fillRect l="-2740" b="-1831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2E47F67-3CAD-42F2-8ACC-516B390202C0}"/>
              </a:ext>
            </a:extLst>
          </p:cNvPr>
          <p:cNvSpPr/>
          <p:nvPr/>
        </p:nvSpPr>
        <p:spPr>
          <a:xfrm>
            <a:off x="3396940" y="1067705"/>
            <a:ext cx="46358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dirty="0">
                <a:sym typeface="Symbol" panose="05050102010706020507" pitchFamily="18" charset="2"/>
              </a:rPr>
              <a:t>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CC8E436-EE98-4E60-AD6B-139130D0A305}"/>
                  </a:ext>
                </a:extLst>
              </p:cNvPr>
              <p:cNvSpPr/>
              <p:nvPr/>
            </p:nvSpPr>
            <p:spPr>
              <a:xfrm>
                <a:off x="3958798" y="1093113"/>
                <a:ext cx="1375202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CC8E436-EE98-4E60-AD6B-139130D0A3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798" y="1093113"/>
                <a:ext cx="1375202" cy="430887"/>
              </a:xfrm>
              <a:prstGeom prst="rect">
                <a:avLst/>
              </a:prstGeom>
              <a:blipFill>
                <a:blip r:embed="rId3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1DA1E5-3C65-4AF8-89A3-D9B44658EA57}"/>
                  </a:ext>
                </a:extLst>
              </p:cNvPr>
              <p:cNvSpPr/>
              <p:nvPr/>
            </p:nvSpPr>
            <p:spPr>
              <a:xfrm>
                <a:off x="4873198" y="1905000"/>
                <a:ext cx="2594402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1DA1E5-3C65-4AF8-89A3-D9B44658E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198" y="1905000"/>
                <a:ext cx="2594402" cy="430887"/>
              </a:xfrm>
              <a:prstGeom prst="rect">
                <a:avLst/>
              </a:prstGeom>
              <a:blipFill>
                <a:blip r:embed="rId4"/>
                <a:stretch>
                  <a:fillRect b="-1285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7676FFC-E135-43E3-BF93-9E153007B21B}"/>
                  </a:ext>
                </a:extLst>
              </p:cNvPr>
              <p:cNvSpPr/>
              <p:nvPr/>
            </p:nvSpPr>
            <p:spPr>
              <a:xfrm>
                <a:off x="4873198" y="1487269"/>
                <a:ext cx="2594402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7676FFC-E135-43E3-BF93-9E153007B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198" y="1487269"/>
                <a:ext cx="2594402" cy="430887"/>
              </a:xfrm>
              <a:prstGeom prst="rect">
                <a:avLst/>
              </a:prstGeom>
              <a:blipFill>
                <a:blip r:embed="rId5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7D75813-FB41-4F05-AB38-DA931654F0DE}"/>
                  </a:ext>
                </a:extLst>
              </p:cNvPr>
              <p:cNvSpPr/>
              <p:nvPr/>
            </p:nvSpPr>
            <p:spPr>
              <a:xfrm>
                <a:off x="4873198" y="2312313"/>
                <a:ext cx="2594402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7D75813-FB41-4F05-AB38-DA931654F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198" y="2312313"/>
                <a:ext cx="2594402" cy="430887"/>
              </a:xfrm>
              <a:prstGeom prst="rect">
                <a:avLst/>
              </a:prstGeom>
              <a:blipFill>
                <a:blip r:embed="rId6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F94250C-5058-4C0C-8F32-0FFD57D219DD}"/>
                  </a:ext>
                </a:extLst>
              </p:cNvPr>
              <p:cNvSpPr/>
              <p:nvPr/>
            </p:nvSpPr>
            <p:spPr>
              <a:xfrm>
                <a:off x="4873198" y="2753181"/>
                <a:ext cx="2594402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200" b="1" i="1" smtClean="0">
                          <a:latin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F94250C-5058-4C0C-8F32-0FFD57D21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198" y="2753181"/>
                <a:ext cx="2594402" cy="430887"/>
              </a:xfrm>
              <a:prstGeom prst="rect">
                <a:avLst/>
              </a:prstGeom>
              <a:blipFill>
                <a:blip r:embed="rId7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A1BBB6CB-2FBA-4D3E-A272-9502E785F48F}"/>
              </a:ext>
            </a:extLst>
          </p:cNvPr>
          <p:cNvSpPr/>
          <p:nvPr/>
        </p:nvSpPr>
        <p:spPr>
          <a:xfrm>
            <a:off x="1070918" y="3225441"/>
            <a:ext cx="773801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200" dirty="0"/>
              <a:t>When the process converges, taking a smaller value for </a:t>
            </a:r>
            <a:r>
              <a:rPr lang="nl-NL" sz="2200" dirty="0">
                <a:sym typeface="Symbol" panose="05050102010706020507" pitchFamily="18" charset="2"/>
              </a:rPr>
              <a:t> </a:t>
            </a:r>
            <a:br>
              <a:rPr lang="nl-NL" sz="2200" dirty="0">
                <a:sym typeface="Symbol" panose="05050102010706020507" pitchFamily="18" charset="2"/>
              </a:rPr>
            </a:br>
            <a:r>
              <a:rPr lang="nl-NL" sz="2200" dirty="0">
                <a:sym typeface="Symbol" panose="05050102010706020507" pitchFamily="18" charset="2"/>
              </a:rPr>
              <a:t>results in a more accurate solution, however more iterations </a:t>
            </a:r>
            <a:br>
              <a:rPr lang="nl-NL" sz="2200" dirty="0">
                <a:sym typeface="Symbol" panose="05050102010706020507" pitchFamily="18" charset="2"/>
              </a:rPr>
            </a:br>
            <a:r>
              <a:rPr lang="nl-NL" sz="2200" dirty="0">
                <a:sym typeface="Symbol" panose="05050102010706020507" pitchFamily="18" charset="2"/>
              </a:rPr>
              <a:t>need to be performed.</a:t>
            </a:r>
            <a:endParaRPr lang="en-US" sz="2200" b="1" i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E129B8-8D05-4972-B7EA-F6C0DB4A5F89}"/>
              </a:ext>
            </a:extLst>
          </p:cNvPr>
          <p:cNvCxnSpPr>
            <a:cxnSpLocks/>
          </p:cNvCxnSpPr>
          <p:nvPr/>
        </p:nvCxnSpPr>
        <p:spPr>
          <a:xfrm>
            <a:off x="2656341" y="4370608"/>
            <a:ext cx="0" cy="20666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5E374E-825A-47E5-8FDA-E356A8625C93}"/>
              </a:ext>
            </a:extLst>
          </p:cNvPr>
          <p:cNvCxnSpPr/>
          <p:nvPr/>
        </p:nvCxnSpPr>
        <p:spPr>
          <a:xfrm>
            <a:off x="1086383" y="6077550"/>
            <a:ext cx="38535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14">
            <a:extLst>
              <a:ext uri="{FF2B5EF4-FFF2-40B4-BE49-F238E27FC236}">
                <a16:creationId xmlns:a16="http://schemas.microsoft.com/office/drawing/2014/main" id="{0E693052-F062-4ACC-B9E1-D29D75518E4E}"/>
              </a:ext>
            </a:extLst>
          </p:cNvPr>
          <p:cNvSpPr/>
          <p:nvPr/>
        </p:nvSpPr>
        <p:spPr>
          <a:xfrm>
            <a:off x="1447805" y="4915877"/>
            <a:ext cx="3492118" cy="1520617"/>
          </a:xfrm>
          <a:custGeom>
            <a:avLst/>
            <a:gdLst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2201333 w 4436533"/>
              <a:gd name="connsiteY4" fmla="*/ 12361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1913466 w 4436533"/>
              <a:gd name="connsiteY4" fmla="*/ 11853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785533 w 4436533"/>
              <a:gd name="connsiteY5" fmla="*/ 14393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090334 w 4436533"/>
              <a:gd name="connsiteY6" fmla="*/ 304800 h 1762797"/>
              <a:gd name="connsiteX7" fmla="*/ 4436533 w 4436533"/>
              <a:gd name="connsiteY7" fmla="*/ 0 h 1762797"/>
              <a:gd name="connsiteX0" fmla="*/ 0 w 3970866"/>
              <a:gd name="connsiteY0" fmla="*/ 1298313 h 1511710"/>
              <a:gd name="connsiteX1" fmla="*/ 550334 w 3970866"/>
              <a:gd name="connsiteY1" fmla="*/ 1509980 h 1511710"/>
              <a:gd name="connsiteX2" fmla="*/ 1058333 w 3970866"/>
              <a:gd name="connsiteY2" fmla="*/ 1196713 h 1511710"/>
              <a:gd name="connsiteX3" fmla="*/ 1405467 w 3970866"/>
              <a:gd name="connsiteY3" fmla="*/ 959646 h 1511710"/>
              <a:gd name="connsiteX4" fmla="*/ 1761066 w 3970866"/>
              <a:gd name="connsiteY4" fmla="*/ 917313 h 1511710"/>
              <a:gd name="connsiteX5" fmla="*/ 2353733 w 3970866"/>
              <a:gd name="connsiteY5" fmla="*/ 1239046 h 1511710"/>
              <a:gd name="connsiteX6" fmla="*/ 3090334 w 3970866"/>
              <a:gd name="connsiteY6" fmla="*/ 53713 h 1511710"/>
              <a:gd name="connsiteX7" fmla="*/ 3970866 w 3970866"/>
              <a:gd name="connsiteY7" fmla="*/ 62180 h 1511710"/>
              <a:gd name="connsiteX0" fmla="*/ 0 w 3970866"/>
              <a:gd name="connsiteY0" fmla="*/ 1470509 h 1683906"/>
              <a:gd name="connsiteX1" fmla="*/ 550334 w 3970866"/>
              <a:gd name="connsiteY1" fmla="*/ 1682176 h 1683906"/>
              <a:gd name="connsiteX2" fmla="*/ 1058333 w 3970866"/>
              <a:gd name="connsiteY2" fmla="*/ 1368909 h 1683906"/>
              <a:gd name="connsiteX3" fmla="*/ 1405467 w 3970866"/>
              <a:gd name="connsiteY3" fmla="*/ 1131842 h 1683906"/>
              <a:gd name="connsiteX4" fmla="*/ 1761066 w 3970866"/>
              <a:gd name="connsiteY4" fmla="*/ 1089509 h 1683906"/>
              <a:gd name="connsiteX5" fmla="*/ 2353733 w 3970866"/>
              <a:gd name="connsiteY5" fmla="*/ 1411242 h 1683906"/>
              <a:gd name="connsiteX6" fmla="*/ 2988734 w 3970866"/>
              <a:gd name="connsiteY6" fmla="*/ 39642 h 1683906"/>
              <a:gd name="connsiteX7" fmla="*/ 3970866 w 3970866"/>
              <a:gd name="connsiteY7" fmla="*/ 234376 h 1683906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1761066 w 3970866"/>
              <a:gd name="connsiteY4" fmla="*/ 1082573 h 1676970"/>
              <a:gd name="connsiteX5" fmla="*/ 2260600 w 3970866"/>
              <a:gd name="connsiteY5" fmla="*/ 1268839 h 1676970"/>
              <a:gd name="connsiteX6" fmla="*/ 2988734 w 3970866"/>
              <a:gd name="connsiteY6" fmla="*/ 32706 h 1676970"/>
              <a:gd name="connsiteX7" fmla="*/ 3970866 w 3970866"/>
              <a:gd name="connsiteY7" fmla="*/ 227440 h 1676970"/>
              <a:gd name="connsiteX0" fmla="*/ 0 w 3970866"/>
              <a:gd name="connsiteY0" fmla="*/ 1573590 h 1786987"/>
              <a:gd name="connsiteX1" fmla="*/ 550334 w 3970866"/>
              <a:gd name="connsiteY1" fmla="*/ 1785257 h 1786987"/>
              <a:gd name="connsiteX2" fmla="*/ 1058333 w 3970866"/>
              <a:gd name="connsiteY2" fmla="*/ 1471990 h 1786987"/>
              <a:gd name="connsiteX3" fmla="*/ 1405467 w 3970866"/>
              <a:gd name="connsiteY3" fmla="*/ 1234923 h 1786987"/>
              <a:gd name="connsiteX4" fmla="*/ 1761066 w 3970866"/>
              <a:gd name="connsiteY4" fmla="*/ 1192590 h 1786987"/>
              <a:gd name="connsiteX5" fmla="*/ 2260600 w 3970866"/>
              <a:gd name="connsiteY5" fmla="*/ 1378856 h 1786987"/>
              <a:gd name="connsiteX6" fmla="*/ 2988734 w 3970866"/>
              <a:gd name="connsiteY6" fmla="*/ 142723 h 1786987"/>
              <a:gd name="connsiteX7" fmla="*/ 3970866 w 3970866"/>
              <a:gd name="connsiteY7" fmla="*/ 0 h 1786987"/>
              <a:gd name="connsiteX0" fmla="*/ 0 w 3970866"/>
              <a:gd name="connsiteY0" fmla="*/ 1573590 h 1786987"/>
              <a:gd name="connsiteX1" fmla="*/ 550334 w 3970866"/>
              <a:gd name="connsiteY1" fmla="*/ 1785257 h 1786987"/>
              <a:gd name="connsiteX2" fmla="*/ 1058333 w 3970866"/>
              <a:gd name="connsiteY2" fmla="*/ 1471990 h 1786987"/>
              <a:gd name="connsiteX3" fmla="*/ 1405467 w 3970866"/>
              <a:gd name="connsiteY3" fmla="*/ 1234923 h 1786987"/>
              <a:gd name="connsiteX4" fmla="*/ 1761066 w 3970866"/>
              <a:gd name="connsiteY4" fmla="*/ 1192590 h 1786987"/>
              <a:gd name="connsiteX5" fmla="*/ 1988458 w 3970866"/>
              <a:gd name="connsiteY5" fmla="*/ 497114 h 1786987"/>
              <a:gd name="connsiteX6" fmla="*/ 2988734 w 3970866"/>
              <a:gd name="connsiteY6" fmla="*/ 142723 h 1786987"/>
              <a:gd name="connsiteX7" fmla="*/ 3970866 w 3970866"/>
              <a:gd name="connsiteY7" fmla="*/ 0 h 1786987"/>
              <a:gd name="connsiteX0" fmla="*/ 0 w 3970866"/>
              <a:gd name="connsiteY0" fmla="*/ 1573590 h 1786987"/>
              <a:gd name="connsiteX1" fmla="*/ 550334 w 3970866"/>
              <a:gd name="connsiteY1" fmla="*/ 1785257 h 1786987"/>
              <a:gd name="connsiteX2" fmla="*/ 1058333 w 3970866"/>
              <a:gd name="connsiteY2" fmla="*/ 1471990 h 1786987"/>
              <a:gd name="connsiteX3" fmla="*/ 1405467 w 3970866"/>
              <a:gd name="connsiteY3" fmla="*/ 1234923 h 1786987"/>
              <a:gd name="connsiteX4" fmla="*/ 1988458 w 3970866"/>
              <a:gd name="connsiteY4" fmla="*/ 497114 h 1786987"/>
              <a:gd name="connsiteX5" fmla="*/ 2988734 w 3970866"/>
              <a:gd name="connsiteY5" fmla="*/ 142723 h 1786987"/>
              <a:gd name="connsiteX6" fmla="*/ 3970866 w 3970866"/>
              <a:gd name="connsiteY6" fmla="*/ 0 h 1786987"/>
              <a:gd name="connsiteX0" fmla="*/ 0 w 3970866"/>
              <a:gd name="connsiteY0" fmla="*/ 1573590 h 1786987"/>
              <a:gd name="connsiteX1" fmla="*/ 550334 w 3970866"/>
              <a:gd name="connsiteY1" fmla="*/ 1785257 h 1786987"/>
              <a:gd name="connsiteX2" fmla="*/ 1058333 w 3970866"/>
              <a:gd name="connsiteY2" fmla="*/ 1471990 h 1786987"/>
              <a:gd name="connsiteX3" fmla="*/ 1988458 w 3970866"/>
              <a:gd name="connsiteY3" fmla="*/ 497114 h 1786987"/>
              <a:gd name="connsiteX4" fmla="*/ 2988734 w 3970866"/>
              <a:gd name="connsiteY4" fmla="*/ 142723 h 1786987"/>
              <a:gd name="connsiteX5" fmla="*/ 3970866 w 3970866"/>
              <a:gd name="connsiteY5" fmla="*/ 0 h 1786987"/>
              <a:gd name="connsiteX0" fmla="*/ 0 w 3970866"/>
              <a:gd name="connsiteY0" fmla="*/ 1573590 h 1844729"/>
              <a:gd name="connsiteX1" fmla="*/ 550334 w 3970866"/>
              <a:gd name="connsiteY1" fmla="*/ 1785257 h 1844729"/>
              <a:gd name="connsiteX2" fmla="*/ 1988458 w 3970866"/>
              <a:gd name="connsiteY2" fmla="*/ 497114 h 1844729"/>
              <a:gd name="connsiteX3" fmla="*/ 2988734 w 3970866"/>
              <a:gd name="connsiteY3" fmla="*/ 142723 h 1844729"/>
              <a:gd name="connsiteX4" fmla="*/ 3970866 w 3970866"/>
              <a:gd name="connsiteY4" fmla="*/ 0 h 1844729"/>
              <a:gd name="connsiteX0" fmla="*/ 0 w 3970866"/>
              <a:gd name="connsiteY0" fmla="*/ 1573590 h 1573590"/>
              <a:gd name="connsiteX1" fmla="*/ 1988458 w 3970866"/>
              <a:gd name="connsiteY1" fmla="*/ 497114 h 1573590"/>
              <a:gd name="connsiteX2" fmla="*/ 2988734 w 3970866"/>
              <a:gd name="connsiteY2" fmla="*/ 142723 h 1573590"/>
              <a:gd name="connsiteX3" fmla="*/ 3970866 w 3970866"/>
              <a:gd name="connsiteY3" fmla="*/ 0 h 1573590"/>
              <a:gd name="connsiteX0" fmla="*/ 0 w 3970866"/>
              <a:gd name="connsiteY0" fmla="*/ 1573590 h 1573590"/>
              <a:gd name="connsiteX1" fmla="*/ 943430 w 3970866"/>
              <a:gd name="connsiteY1" fmla="*/ 355600 h 1573590"/>
              <a:gd name="connsiteX2" fmla="*/ 2988734 w 3970866"/>
              <a:gd name="connsiteY2" fmla="*/ 142723 h 1573590"/>
              <a:gd name="connsiteX3" fmla="*/ 3970866 w 3970866"/>
              <a:gd name="connsiteY3" fmla="*/ 0 h 1573590"/>
              <a:gd name="connsiteX0" fmla="*/ 0 w 3970866"/>
              <a:gd name="connsiteY0" fmla="*/ 1399418 h 1399418"/>
              <a:gd name="connsiteX1" fmla="*/ 943430 w 3970866"/>
              <a:gd name="connsiteY1" fmla="*/ 355600 h 1399418"/>
              <a:gd name="connsiteX2" fmla="*/ 2988734 w 3970866"/>
              <a:gd name="connsiteY2" fmla="*/ 142723 h 1399418"/>
              <a:gd name="connsiteX3" fmla="*/ 3970866 w 3970866"/>
              <a:gd name="connsiteY3" fmla="*/ 0 h 1399418"/>
              <a:gd name="connsiteX0" fmla="*/ 0 w 3970866"/>
              <a:gd name="connsiteY0" fmla="*/ 1399418 h 1399418"/>
              <a:gd name="connsiteX1" fmla="*/ 943430 w 3970866"/>
              <a:gd name="connsiteY1" fmla="*/ 355600 h 1399418"/>
              <a:gd name="connsiteX2" fmla="*/ 2988734 w 3970866"/>
              <a:gd name="connsiteY2" fmla="*/ 142723 h 1399418"/>
              <a:gd name="connsiteX3" fmla="*/ 3970866 w 3970866"/>
              <a:gd name="connsiteY3" fmla="*/ 0 h 1399418"/>
              <a:gd name="connsiteX0" fmla="*/ 0 w 3970866"/>
              <a:gd name="connsiteY0" fmla="*/ 1399418 h 1399418"/>
              <a:gd name="connsiteX1" fmla="*/ 1193801 w 3970866"/>
              <a:gd name="connsiteY1" fmla="*/ 388257 h 1399418"/>
              <a:gd name="connsiteX2" fmla="*/ 2988734 w 3970866"/>
              <a:gd name="connsiteY2" fmla="*/ 142723 h 1399418"/>
              <a:gd name="connsiteX3" fmla="*/ 3970866 w 3970866"/>
              <a:gd name="connsiteY3" fmla="*/ 0 h 1399418"/>
              <a:gd name="connsiteX0" fmla="*/ 0 w 3970866"/>
              <a:gd name="connsiteY0" fmla="*/ 1544589 h 1544589"/>
              <a:gd name="connsiteX1" fmla="*/ 1193801 w 3970866"/>
              <a:gd name="connsiteY1" fmla="*/ 533428 h 1544589"/>
              <a:gd name="connsiteX2" fmla="*/ 2629505 w 3970866"/>
              <a:gd name="connsiteY2" fmla="*/ 37523 h 1544589"/>
              <a:gd name="connsiteX3" fmla="*/ 3970866 w 3970866"/>
              <a:gd name="connsiteY3" fmla="*/ 145171 h 1544589"/>
              <a:gd name="connsiteX0" fmla="*/ 0 w 4036179"/>
              <a:gd name="connsiteY0" fmla="*/ 1791305 h 1791305"/>
              <a:gd name="connsiteX1" fmla="*/ 1193801 w 4036179"/>
              <a:gd name="connsiteY1" fmla="*/ 780144 h 1791305"/>
              <a:gd name="connsiteX2" fmla="*/ 2629505 w 4036179"/>
              <a:gd name="connsiteY2" fmla="*/ 284239 h 1791305"/>
              <a:gd name="connsiteX3" fmla="*/ 4036179 w 4036179"/>
              <a:gd name="connsiteY3" fmla="*/ 0 h 1791305"/>
              <a:gd name="connsiteX0" fmla="*/ 0 w 4036179"/>
              <a:gd name="connsiteY0" fmla="*/ 1791305 h 1791305"/>
              <a:gd name="connsiteX1" fmla="*/ 1193801 w 4036179"/>
              <a:gd name="connsiteY1" fmla="*/ 780144 h 1791305"/>
              <a:gd name="connsiteX2" fmla="*/ 2629505 w 4036179"/>
              <a:gd name="connsiteY2" fmla="*/ 284239 h 1791305"/>
              <a:gd name="connsiteX3" fmla="*/ 4036179 w 4036179"/>
              <a:gd name="connsiteY3" fmla="*/ 0 h 1791305"/>
              <a:gd name="connsiteX0" fmla="*/ 0 w 4036179"/>
              <a:gd name="connsiteY0" fmla="*/ 1791305 h 1791305"/>
              <a:gd name="connsiteX1" fmla="*/ 1193801 w 4036179"/>
              <a:gd name="connsiteY1" fmla="*/ 780144 h 1791305"/>
              <a:gd name="connsiteX2" fmla="*/ 2629505 w 4036179"/>
              <a:gd name="connsiteY2" fmla="*/ 284239 h 1791305"/>
              <a:gd name="connsiteX3" fmla="*/ 4036179 w 4036179"/>
              <a:gd name="connsiteY3" fmla="*/ 0 h 1791305"/>
              <a:gd name="connsiteX0" fmla="*/ 0 w 4036179"/>
              <a:gd name="connsiteY0" fmla="*/ 1791305 h 1791305"/>
              <a:gd name="connsiteX1" fmla="*/ 1193801 w 4036179"/>
              <a:gd name="connsiteY1" fmla="*/ 780144 h 1791305"/>
              <a:gd name="connsiteX2" fmla="*/ 2629505 w 4036179"/>
              <a:gd name="connsiteY2" fmla="*/ 284239 h 1791305"/>
              <a:gd name="connsiteX3" fmla="*/ 4036179 w 4036179"/>
              <a:gd name="connsiteY3" fmla="*/ 0 h 1791305"/>
              <a:gd name="connsiteX0" fmla="*/ 0 w 4036179"/>
              <a:gd name="connsiteY0" fmla="*/ 1791305 h 1791305"/>
              <a:gd name="connsiteX1" fmla="*/ 1193801 w 4036179"/>
              <a:gd name="connsiteY1" fmla="*/ 780144 h 1791305"/>
              <a:gd name="connsiteX2" fmla="*/ 2629505 w 4036179"/>
              <a:gd name="connsiteY2" fmla="*/ 284239 h 1791305"/>
              <a:gd name="connsiteX3" fmla="*/ 4036179 w 4036179"/>
              <a:gd name="connsiteY3" fmla="*/ 0 h 1791305"/>
              <a:gd name="connsiteX0" fmla="*/ 0 w 4036179"/>
              <a:gd name="connsiteY0" fmla="*/ 1791305 h 1791305"/>
              <a:gd name="connsiteX1" fmla="*/ 1193801 w 4036179"/>
              <a:gd name="connsiteY1" fmla="*/ 780144 h 1791305"/>
              <a:gd name="connsiteX2" fmla="*/ 2629505 w 4036179"/>
              <a:gd name="connsiteY2" fmla="*/ 284239 h 1791305"/>
              <a:gd name="connsiteX3" fmla="*/ 4036179 w 4036179"/>
              <a:gd name="connsiteY3" fmla="*/ 0 h 1791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6179" h="1791305">
                <a:moveTo>
                  <a:pt x="0" y="1791305"/>
                </a:moveTo>
                <a:cubicBezTo>
                  <a:pt x="338061" y="1469068"/>
                  <a:pt x="755550" y="1031322"/>
                  <a:pt x="1193801" y="780144"/>
                </a:cubicBezTo>
                <a:cubicBezTo>
                  <a:pt x="1632052" y="528966"/>
                  <a:pt x="2300919" y="370720"/>
                  <a:pt x="2629505" y="284239"/>
                </a:cubicBezTo>
                <a:cubicBezTo>
                  <a:pt x="3012521" y="186874"/>
                  <a:pt x="3754764" y="63499"/>
                  <a:pt x="4036179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003251E-8815-4083-8F26-A65B615B4986}"/>
              </a:ext>
            </a:extLst>
          </p:cNvPr>
          <p:cNvCxnSpPr>
            <a:cxnSpLocks/>
          </p:cNvCxnSpPr>
          <p:nvPr/>
        </p:nvCxnSpPr>
        <p:spPr>
          <a:xfrm flipH="1">
            <a:off x="2670337" y="4401527"/>
            <a:ext cx="2269589" cy="1697997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D363185-F835-4B26-A650-9C3D921973D3}"/>
              </a:ext>
            </a:extLst>
          </p:cNvPr>
          <p:cNvSpPr/>
          <p:nvPr/>
        </p:nvSpPr>
        <p:spPr>
          <a:xfrm>
            <a:off x="4933703" y="4699631"/>
            <a:ext cx="11766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/>
              <a:t>y = g</a:t>
            </a:r>
            <a:r>
              <a:rPr lang="nl-NL" sz="2200" dirty="0"/>
              <a:t>(</a:t>
            </a:r>
            <a:r>
              <a:rPr lang="nl-NL" sz="2200" i="1" dirty="0"/>
              <a:t>x</a:t>
            </a:r>
            <a:r>
              <a:rPr lang="nl-NL" sz="2200" dirty="0"/>
              <a:t>)</a:t>
            </a:r>
            <a:endParaRPr lang="en-US" sz="2200" b="1" i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2384EB-2617-4E7B-B214-E9538129550E}"/>
              </a:ext>
            </a:extLst>
          </p:cNvPr>
          <p:cNvSpPr/>
          <p:nvPr/>
        </p:nvSpPr>
        <p:spPr>
          <a:xfrm>
            <a:off x="4953921" y="4155165"/>
            <a:ext cx="78899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/>
              <a:t>y = x</a:t>
            </a:r>
            <a:endParaRPr lang="en-US" sz="2200" b="1" i="1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DE66CA5-EFFB-447E-88AB-07328DC3DA86}"/>
              </a:ext>
            </a:extLst>
          </p:cNvPr>
          <p:cNvGrpSpPr/>
          <p:nvPr/>
        </p:nvGrpSpPr>
        <p:grpSpPr>
          <a:xfrm>
            <a:off x="1932507" y="5774351"/>
            <a:ext cx="445956" cy="702649"/>
            <a:chOff x="1932507" y="5774351"/>
            <a:chExt cx="445956" cy="70264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92F7C38-0A44-4803-BB02-09D55F44FD89}"/>
                </a:ext>
              </a:extLst>
            </p:cNvPr>
            <p:cNvCxnSpPr>
              <a:cxnSpLocks/>
            </p:cNvCxnSpPr>
            <p:nvPr/>
          </p:nvCxnSpPr>
          <p:spPr>
            <a:xfrm>
              <a:off x="2146268" y="5800980"/>
              <a:ext cx="0" cy="282825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97F114A-C38A-4216-96B6-A5CB59C0AF72}"/>
                </a:ext>
              </a:extLst>
            </p:cNvPr>
            <p:cNvSpPr/>
            <p:nvPr/>
          </p:nvSpPr>
          <p:spPr>
            <a:xfrm>
              <a:off x="1932507" y="6046113"/>
              <a:ext cx="44595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sz="2200" i="1" dirty="0"/>
                <a:t>x</a:t>
              </a:r>
              <a:r>
                <a:rPr lang="nl-NL" sz="2200" baseline="-25000" dirty="0"/>
                <a:t>1</a:t>
              </a:r>
              <a:endParaRPr lang="en-US" sz="2200" baseline="-2500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75B6DB1-BCEA-4C52-A1A5-DB696BFE87BB}"/>
                </a:ext>
              </a:extLst>
            </p:cNvPr>
            <p:cNvSpPr/>
            <p:nvPr/>
          </p:nvSpPr>
          <p:spPr>
            <a:xfrm>
              <a:off x="2104705" y="5774351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47D047-A335-4773-AA70-64E92AEB64D9}"/>
              </a:ext>
            </a:extLst>
          </p:cNvPr>
          <p:cNvGrpSpPr/>
          <p:nvPr/>
        </p:nvGrpSpPr>
        <p:grpSpPr>
          <a:xfrm>
            <a:off x="2146268" y="5299840"/>
            <a:ext cx="1153636" cy="1177160"/>
            <a:chOff x="2146268" y="5299840"/>
            <a:chExt cx="1153636" cy="117716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8A6EDDC-D90B-4225-922B-8C1412C07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46268" y="5816699"/>
              <a:ext cx="912845" cy="72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CEA2745-F43D-4709-B875-7ED40ECE99D1}"/>
                </a:ext>
              </a:extLst>
            </p:cNvPr>
            <p:cNvSpPr/>
            <p:nvPr/>
          </p:nvSpPr>
          <p:spPr>
            <a:xfrm>
              <a:off x="2853948" y="6046113"/>
              <a:ext cx="44595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sz="2200" i="1" dirty="0"/>
                <a:t>x</a:t>
              </a:r>
              <a:r>
                <a:rPr lang="nl-NL" sz="2200" baseline="-25000" dirty="0"/>
                <a:t>2</a:t>
              </a:r>
              <a:endParaRPr lang="en-US" sz="2200" baseline="-25000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C50B989-0496-4C82-A09B-9379C85563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9896" y="5340346"/>
              <a:ext cx="1" cy="476353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D44873E-F888-49B7-9563-031CF927D6CF}"/>
                </a:ext>
              </a:extLst>
            </p:cNvPr>
            <p:cNvSpPr/>
            <p:nvPr/>
          </p:nvSpPr>
          <p:spPr>
            <a:xfrm>
              <a:off x="3015850" y="5299840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A9B4098-5985-49F6-A850-86F1C49DCF30}"/>
              </a:ext>
            </a:extLst>
          </p:cNvPr>
          <p:cNvGrpSpPr/>
          <p:nvPr/>
        </p:nvGrpSpPr>
        <p:grpSpPr>
          <a:xfrm>
            <a:off x="3059114" y="5128043"/>
            <a:ext cx="783782" cy="1348957"/>
            <a:chOff x="3059114" y="5128043"/>
            <a:chExt cx="783782" cy="134895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64526F-F1EE-45CF-87F5-A1C93B57D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9114" y="5357687"/>
              <a:ext cx="598486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557D96C-4D2A-4148-B0B7-CFC21FF4C8FA}"/>
                </a:ext>
              </a:extLst>
            </p:cNvPr>
            <p:cNvSpPr/>
            <p:nvPr/>
          </p:nvSpPr>
          <p:spPr>
            <a:xfrm>
              <a:off x="3396940" y="6046113"/>
              <a:ext cx="44595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sz="2200" i="1" dirty="0"/>
                <a:t>x</a:t>
              </a:r>
              <a:r>
                <a:rPr lang="nl-NL" sz="2200" baseline="-25000" dirty="0"/>
                <a:t>3</a:t>
              </a:r>
              <a:endParaRPr lang="en-US" sz="2200" baseline="-25000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EBA185A-856D-4169-9AD1-EA8267D10F98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5171596"/>
              <a:ext cx="0" cy="186091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B868B6F-1510-46D7-ABD8-876798EE4611}"/>
                </a:ext>
              </a:extLst>
            </p:cNvPr>
            <p:cNvSpPr/>
            <p:nvPr/>
          </p:nvSpPr>
          <p:spPr>
            <a:xfrm>
              <a:off x="3613884" y="5128043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5238EB4-37D2-4F16-9D63-9E922470472D}"/>
              </a:ext>
            </a:extLst>
          </p:cNvPr>
          <p:cNvGrpSpPr/>
          <p:nvPr/>
        </p:nvGrpSpPr>
        <p:grpSpPr>
          <a:xfrm>
            <a:off x="3657600" y="5073291"/>
            <a:ext cx="533400" cy="1403709"/>
            <a:chOff x="3657600" y="5073291"/>
            <a:chExt cx="533400" cy="140370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74410CA-F5D8-476B-B58E-88B901854B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7600" y="5171596"/>
              <a:ext cx="247128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514E51-1CB0-4CB3-B868-3101B440532D}"/>
                </a:ext>
              </a:extLst>
            </p:cNvPr>
            <p:cNvSpPr/>
            <p:nvPr/>
          </p:nvSpPr>
          <p:spPr>
            <a:xfrm>
              <a:off x="3745044" y="6046113"/>
              <a:ext cx="44595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sz="2200" i="1" dirty="0"/>
                <a:t>x</a:t>
              </a:r>
              <a:r>
                <a:rPr lang="nl-NL" sz="2200" baseline="-25000" dirty="0"/>
                <a:t>4</a:t>
              </a:r>
              <a:endParaRPr lang="en-US" sz="2200" baseline="-250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758BBB3-590E-4E43-AC09-F29F9444DCFA}"/>
                </a:ext>
              </a:extLst>
            </p:cNvPr>
            <p:cNvSpPr/>
            <p:nvPr/>
          </p:nvSpPr>
          <p:spPr>
            <a:xfrm>
              <a:off x="3860528" y="5073291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55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49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Exercise 5:  Newton-Raphson method in Excel</a:t>
            </a:r>
          </a:p>
          <a:p>
            <a:endParaRPr lang="en-US" kern="0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59302"/>
            <a:ext cx="8185661" cy="375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 rot="16200000">
            <a:off x="7493796" y="4724400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86765" y="5236667"/>
            <a:ext cx="1600035" cy="10117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086598" y="5204166"/>
                <a:ext cx="1600202" cy="10690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𝛿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𝑑𝑓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598" y="5204166"/>
                <a:ext cx="1600202" cy="10690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/>
          <p:cNvSpPr/>
          <p:nvPr/>
        </p:nvSpPr>
        <p:spPr>
          <a:xfrm rot="13613502">
            <a:off x="4016629" y="4830240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9767" y="5273438"/>
            <a:ext cx="2133433" cy="4652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393402" y="5240936"/>
                <a:ext cx="238839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𝛿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402" y="5240936"/>
                <a:ext cx="2388398" cy="430887"/>
              </a:xfrm>
              <a:prstGeom prst="rect">
                <a:avLst/>
              </a:prstGeom>
              <a:blipFill rotWithShape="1">
                <a:blip r:embed="rId5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147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791200" y="5181600"/>
            <a:ext cx="2971800" cy="929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50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8609012" cy="4953000"/>
          </a:xfrm>
        </p:spPr>
        <p:txBody>
          <a:bodyPr/>
          <a:lstStyle/>
          <a:p>
            <a:r>
              <a:rPr lang="en-US" dirty="0"/>
              <a:t>Why is Newton-Raphson so powerful? </a:t>
            </a:r>
          </a:p>
          <a:p>
            <a:pPr marL="269875" lvl="1" indent="0">
              <a:buNone/>
            </a:pPr>
            <a:r>
              <a:rPr lang="en-US" dirty="0">
                <a:sym typeface="Symbol"/>
              </a:rPr>
              <a:t> High rate of convergence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105400" y="1905000"/>
                <a:ext cx="2667000" cy="808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1905000"/>
                <a:ext cx="2667000" cy="80881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167213" y="2138738"/>
            <a:ext cx="3352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ym typeface="Symbol"/>
              </a:rPr>
              <a:t>Newton-</a:t>
            </a:r>
            <a:r>
              <a:rPr lang="nl-NL" sz="2000" dirty="0" err="1">
                <a:sym typeface="Symbol"/>
              </a:rPr>
              <a:t>Raphson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method</a:t>
            </a:r>
            <a:r>
              <a:rPr lang="nl-NL" sz="2000" dirty="0">
                <a:sym typeface="Symbol"/>
              </a:rPr>
              <a:t>: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050565" y="2514600"/>
                <a:ext cx="4169635" cy="808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565" y="2514600"/>
                <a:ext cx="4169635" cy="80881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1204245" y="2743199"/>
            <a:ext cx="3352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>
                <a:sym typeface="Symbol"/>
              </a:rPr>
              <a:t>Subtracting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the</a:t>
            </a:r>
            <a:r>
              <a:rPr lang="nl-NL" sz="2000" dirty="0">
                <a:sym typeface="Symbol"/>
              </a:rPr>
              <a:t> solution </a:t>
            </a:r>
            <a:r>
              <a:rPr lang="nl-NL" sz="2000" i="1" dirty="0">
                <a:sym typeface="Symbol"/>
              </a:rPr>
              <a:t>x</a:t>
            </a:r>
            <a:r>
              <a:rPr lang="nl-NL" sz="2000" baseline="30000" dirty="0">
                <a:sym typeface="Symbol"/>
              </a:rPr>
              <a:t>*</a:t>
            </a:r>
            <a:r>
              <a:rPr lang="nl-NL" sz="2000" dirty="0">
                <a:sym typeface="Symbol"/>
              </a:rPr>
              <a:t>:</a:t>
            </a:r>
            <a:endParaRPr lang="en-US" sz="2000" b="1" i="1" dirty="0"/>
          </a:p>
        </p:txBody>
      </p:sp>
      <p:sp>
        <p:nvSpPr>
          <p:cNvPr id="32" name="Rectangle 31"/>
          <p:cNvSpPr/>
          <p:nvPr/>
        </p:nvSpPr>
        <p:spPr>
          <a:xfrm>
            <a:off x="1204244" y="3382189"/>
            <a:ext cx="43583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>
                <a:sym typeface="Symbol"/>
              </a:rPr>
              <a:t>Defining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the</a:t>
            </a:r>
            <a:r>
              <a:rPr lang="nl-NL" sz="2000" dirty="0">
                <a:sym typeface="Symbol"/>
              </a:rPr>
              <a:t> error                        :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276600" y="3352800"/>
                <a:ext cx="17526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3352800"/>
                <a:ext cx="1752600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050565" y="3153589"/>
                <a:ext cx="2569435" cy="808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565" y="3153589"/>
                <a:ext cx="2569435" cy="80881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295400" y="4038600"/>
                <a:ext cx="6934200" cy="1007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+…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+…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038600"/>
                <a:ext cx="6934200" cy="100707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295400" y="5181600"/>
                <a:ext cx="3810000" cy="808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  <m: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181600"/>
                <a:ext cx="3810000" cy="80881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6294967" y="5181600"/>
                <a:ext cx="1591733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~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𝐾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  <m: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967" y="5181600"/>
                <a:ext cx="1591733" cy="430887"/>
              </a:xfrm>
              <a:prstGeom prst="rect">
                <a:avLst/>
              </a:prstGeom>
              <a:blipFill rotWithShape="1">
                <a:blip r:embed="rId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/>
          <p:cNvSpPr/>
          <p:nvPr/>
        </p:nvSpPr>
        <p:spPr>
          <a:xfrm>
            <a:off x="5791200" y="5645721"/>
            <a:ext cx="3467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>
                <a:sym typeface="Symbol"/>
              </a:rPr>
              <a:t>Quadratic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convergence</a:t>
            </a:r>
            <a:r>
              <a:rPr lang="nl-NL" sz="2000" dirty="0">
                <a:sym typeface="Symbol"/>
              </a:rPr>
              <a:t>!!</a:t>
            </a:r>
            <a:endParaRPr lang="en-US" sz="2000" b="1" i="1" dirty="0"/>
          </a:p>
        </p:txBody>
      </p:sp>
      <p:sp>
        <p:nvSpPr>
          <p:cNvPr id="39" name="Rectangle 38"/>
          <p:cNvSpPr/>
          <p:nvPr/>
        </p:nvSpPr>
        <p:spPr>
          <a:xfrm>
            <a:off x="5257800" y="5410200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>
                <a:sym typeface="Symbol"/>
              </a:rPr>
              <a:t>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26742774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553200" y="4210110"/>
            <a:ext cx="2391832" cy="2038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8200" y="1689870"/>
            <a:ext cx="5943600" cy="929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51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 of 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38200" y="1752600"/>
                <a:ext cx="6934200" cy="8039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/>
                                  <a:ea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2600"/>
                <a:ext cx="6934200" cy="8039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200400" y="1828800"/>
            <a:ext cx="434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>
                <a:sym typeface="Symbol"/>
              </a:rPr>
              <a:t>m</a:t>
            </a:r>
            <a:r>
              <a:rPr lang="nl-NL" sz="2000" dirty="0">
                <a:sym typeface="Symbol"/>
              </a:rPr>
              <a:t> = order of </a:t>
            </a:r>
            <a:r>
              <a:rPr lang="nl-NL" sz="2000" dirty="0" err="1">
                <a:sym typeface="Symbol"/>
              </a:rPr>
              <a:t>convergence</a:t>
            </a:r>
            <a:br>
              <a:rPr lang="nl-NL" sz="2000" dirty="0">
                <a:sym typeface="Symbol"/>
              </a:rPr>
            </a:br>
            <a:r>
              <a:rPr lang="nl-NL" sz="2000" i="1" dirty="0">
                <a:sym typeface="Symbol"/>
              </a:rPr>
              <a:t>K</a:t>
            </a:r>
            <a:r>
              <a:rPr lang="nl-NL" sz="2000" dirty="0">
                <a:sym typeface="Symbol"/>
              </a:rPr>
              <a:t> = </a:t>
            </a:r>
            <a:r>
              <a:rPr lang="nl-NL" sz="2000" dirty="0" err="1">
                <a:sym typeface="Symbol"/>
              </a:rPr>
              <a:t>asymptotic</a:t>
            </a:r>
            <a:r>
              <a:rPr lang="nl-NL" sz="2000" dirty="0">
                <a:sym typeface="Symbol"/>
              </a:rPr>
              <a:t> error constant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8200" y="2845713"/>
                <a:ext cx="22098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45713"/>
                <a:ext cx="2209800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2590800" y="2845713"/>
            <a:ext cx="434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>
                <a:sym typeface="Symbol"/>
              </a:rPr>
              <a:t>with</a:t>
            </a:r>
            <a:r>
              <a:rPr lang="nl-NL" sz="2000" i="1" dirty="0">
                <a:sym typeface="Symbol"/>
              </a:rPr>
              <a:t> x</a:t>
            </a:r>
            <a:r>
              <a:rPr lang="nl-NL" sz="2000" i="1" baseline="30000" dirty="0">
                <a:sym typeface="Symbol"/>
              </a:rPr>
              <a:t>*</a:t>
            </a:r>
            <a:r>
              <a:rPr lang="nl-NL" sz="2000" i="1" baseline="-25000" dirty="0">
                <a:sym typeface="Symbol"/>
              </a:rPr>
              <a:t> </a:t>
            </a:r>
            <a:r>
              <a:rPr lang="nl-NL" sz="2000" i="1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the</a:t>
            </a:r>
            <a:r>
              <a:rPr lang="nl-NL" sz="2000" dirty="0">
                <a:sym typeface="Symbol"/>
              </a:rPr>
              <a:t> solution</a:t>
            </a:r>
            <a:endParaRPr lang="en-US" sz="2000" b="1" i="1" baseline="30000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52800"/>
            <a:ext cx="5600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>
                <a:sym typeface="Symbol"/>
              </a:rPr>
              <a:t>When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the</a:t>
            </a:r>
            <a:r>
              <a:rPr lang="nl-NL" sz="2000" dirty="0">
                <a:sym typeface="Symbol"/>
              </a:rPr>
              <a:t> solution is </a:t>
            </a:r>
            <a:r>
              <a:rPr lang="nl-NL" sz="2000" dirty="0" err="1">
                <a:sym typeface="Symbol"/>
              </a:rPr>
              <a:t>not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known</a:t>
            </a:r>
            <a:r>
              <a:rPr lang="nl-NL" sz="2000" dirty="0">
                <a:sym typeface="Symbol"/>
              </a:rPr>
              <a:t> a priori:</a:t>
            </a:r>
            <a:endParaRPr lang="en-US" sz="2000" b="1" i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38200" y="4133910"/>
                <a:ext cx="2590800" cy="8041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33910"/>
                <a:ext cx="2590800" cy="8041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733800" y="4133910"/>
                <a:ext cx="2590800" cy="892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4133910"/>
                <a:ext cx="2590800" cy="8923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3276600" y="4320531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>
                <a:sym typeface="Symbol"/>
              </a:rPr>
              <a:t></a:t>
            </a:r>
            <a:endParaRPr lang="en-US" sz="2200" b="1" i="1" dirty="0"/>
          </a:p>
        </p:txBody>
      </p:sp>
      <p:sp>
        <p:nvSpPr>
          <p:cNvPr id="17" name="Rectangle 16"/>
          <p:cNvSpPr/>
          <p:nvPr/>
        </p:nvSpPr>
        <p:spPr>
          <a:xfrm>
            <a:off x="884767" y="5367964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>
                <a:sym typeface="Symbol"/>
              </a:rPr>
              <a:t>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341967" y="5200710"/>
                <a:ext cx="4830233" cy="853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/>
                              <a:ea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𝑙𝑛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967" y="5200710"/>
                <a:ext cx="4830233" cy="85305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629399" y="4301308"/>
                <a:ext cx="2286000" cy="1406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/>
                                  <a:ea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/>
                                  <a:ea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99" y="4301308"/>
                <a:ext cx="2286000" cy="140660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410200" y="3302913"/>
                <a:ext cx="22860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≈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302913"/>
                <a:ext cx="2286000" cy="430887"/>
              </a:xfrm>
              <a:prstGeom prst="rect">
                <a:avLst/>
              </a:prstGeom>
              <a:blipFill rotWithShape="1">
                <a:blip r:embed="rId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7162799" y="5772090"/>
            <a:ext cx="1295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 err="1">
                <a:sym typeface="Symbol"/>
              </a:rPr>
              <a:t>for</a:t>
            </a:r>
            <a:r>
              <a:rPr lang="nl-NL" sz="2000" i="1" dirty="0">
                <a:sym typeface="Symbol"/>
              </a:rPr>
              <a:t> n </a:t>
            </a:r>
            <a:r>
              <a:rPr lang="nl-NL" sz="2000" dirty="0">
                <a:sym typeface="Symbol"/>
              </a:rPr>
              <a:t> 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59324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52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Exercise 5:  Newton-Raphson method in Excel</a:t>
            </a:r>
          </a:p>
          <a:p>
            <a:endParaRPr lang="en-US" kern="0" dirty="0"/>
          </a:p>
        </p:txBody>
      </p:sp>
      <p:sp>
        <p:nvSpPr>
          <p:cNvPr id="23" name="Rectangle 22"/>
          <p:cNvSpPr/>
          <p:nvPr/>
        </p:nvSpPr>
        <p:spPr>
          <a:xfrm>
            <a:off x="6934200" y="4495800"/>
            <a:ext cx="2057401" cy="1416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676400"/>
            <a:ext cx="868848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934200" y="4505987"/>
                <a:ext cx="2286000" cy="1406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/>
                                  <a:ea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/>
                                  <a:ea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4505987"/>
                <a:ext cx="2286000" cy="140660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/>
          <p:cNvSpPr/>
          <p:nvPr/>
        </p:nvSpPr>
        <p:spPr>
          <a:xfrm rot="16200000">
            <a:off x="8305800" y="3886200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8880012">
            <a:off x="6384464" y="3982137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71072" y="4485613"/>
            <a:ext cx="1675560" cy="4673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971071" y="4495800"/>
                <a:ext cx="175176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i="1">
                          <a:latin typeface="Cambria Math"/>
                          <a:ea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71" y="4495800"/>
                <a:ext cx="1751760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 rot="16200000">
            <a:off x="1465031" y="4572000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410122" y="5095213"/>
            <a:ext cx="723478" cy="4673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371600" y="5105400"/>
                <a:ext cx="175176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105400"/>
                <a:ext cx="1751760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490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042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 6: 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Write a function in MATLAB to find a root of a function using the Newton-Raphson method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/>
              <a:t>Assume that an initial guess </a:t>
            </a:r>
            <a:r>
              <a:rPr lang="en-US" b="0" i="1" dirty="0"/>
              <a:t>x</a:t>
            </a:r>
            <a:r>
              <a:rPr lang="en-US" b="0" baseline="-25000" dirty="0"/>
              <a:t>0</a:t>
            </a:r>
            <a:r>
              <a:rPr lang="en-US" b="0" dirty="0"/>
              <a:t> is provided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/>
              <a:t>Also the required tolerance is given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/>
              <a:t>Output the results for every iteration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/>
              <a:t>Verify that at every iteration the number of significant digits doubles, and compute the order of convergence</a:t>
            </a:r>
            <a:br>
              <a:rPr lang="en-US" b="0" dirty="0"/>
            </a:br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53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4627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3042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 6: Newton-Raphson in MATLAB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54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685800" y="5769114"/>
            <a:ext cx="8267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>
                <a:sym typeface="Symbol"/>
              </a:rPr>
              <a:t>Convergence</a:t>
            </a:r>
            <a:r>
              <a:rPr lang="nl-NL" sz="2000" dirty="0">
                <a:sym typeface="Symbol"/>
              </a:rPr>
              <a:t> in 6 </a:t>
            </a:r>
            <a:r>
              <a:rPr lang="nl-NL" sz="2000" dirty="0" err="1">
                <a:sym typeface="Symbol"/>
              </a:rPr>
              <a:t>iterations</a:t>
            </a:r>
            <a:r>
              <a:rPr lang="nl-NL" sz="2000" dirty="0">
                <a:sym typeface="Symbol"/>
              </a:rPr>
              <a:t>.  </a:t>
            </a:r>
            <a:br>
              <a:rPr lang="nl-NL" sz="2000" dirty="0">
                <a:sym typeface="Symbol"/>
              </a:rPr>
            </a:br>
            <a:r>
              <a:rPr lang="nl-NL" sz="2000" dirty="0" err="1">
                <a:sym typeface="Symbol"/>
              </a:rPr>
              <a:t>Why</a:t>
            </a:r>
            <a:r>
              <a:rPr lang="nl-NL" sz="2000" dirty="0">
                <a:sym typeface="Symbol"/>
              </a:rPr>
              <a:t> does </a:t>
            </a:r>
            <a:r>
              <a:rPr lang="nl-NL" sz="2000" dirty="0" err="1">
                <a:sym typeface="Symbol"/>
              </a:rPr>
              <a:t>it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not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work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with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an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initial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guess</a:t>
            </a:r>
            <a:r>
              <a:rPr lang="nl-NL" sz="2000" dirty="0">
                <a:sym typeface="Symbol"/>
              </a:rPr>
              <a:t> of </a:t>
            </a:r>
            <a:r>
              <a:rPr lang="nl-NL" sz="2000" i="1" dirty="0">
                <a:sym typeface="Symbol"/>
              </a:rPr>
              <a:t>x</a:t>
            </a:r>
            <a:r>
              <a:rPr lang="nl-NL" sz="2000" baseline="-25000" dirty="0">
                <a:sym typeface="Symbol"/>
              </a:rPr>
              <a:t>0 </a:t>
            </a:r>
            <a:r>
              <a:rPr lang="nl-NL" sz="2000" dirty="0">
                <a:sym typeface="Symbol"/>
              </a:rPr>
              <a:t>= 2??</a:t>
            </a:r>
            <a:endParaRPr lang="en-US" sz="2000" b="1" i="1" dirty="0"/>
          </a:p>
        </p:txBody>
      </p:sp>
      <p:sp>
        <p:nvSpPr>
          <p:cNvPr id="9" name="Rectangle 8"/>
          <p:cNvSpPr/>
          <p:nvPr/>
        </p:nvSpPr>
        <p:spPr>
          <a:xfrm>
            <a:off x="728133" y="5391090"/>
            <a:ext cx="69680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newton1D(@(x) x^2-4*x+2, @(x) 2*x-4,1,1e-12,1e-12)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0" r="56944" b="54321"/>
          <a:stretch/>
        </p:blipFill>
        <p:spPr bwMode="auto">
          <a:xfrm>
            <a:off x="0" y="1524000"/>
            <a:ext cx="9221522" cy="3867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9144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43000" y="2152710"/>
            <a:ext cx="7467600" cy="15810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362200" y="2222364"/>
                <a:ext cx="3886200" cy="7494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′(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)≈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𝑑𝑥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2222364"/>
                <a:ext cx="3886200" cy="74943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219200" y="2971800"/>
            <a:ext cx="7467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>
                <a:sym typeface="Symbol"/>
              </a:rPr>
              <a:t>dx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should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be</a:t>
            </a:r>
            <a:r>
              <a:rPr lang="nl-NL" sz="2000" dirty="0">
                <a:sym typeface="Symbol"/>
              </a:rPr>
              <a:t> small (</a:t>
            </a:r>
            <a:r>
              <a:rPr lang="nl-NL" sz="2000" dirty="0" err="1">
                <a:sym typeface="Symbol"/>
              </a:rPr>
              <a:t>otherwise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the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method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reduces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to</a:t>
            </a:r>
            <a:r>
              <a:rPr lang="nl-NL" sz="2000" dirty="0">
                <a:sym typeface="Symbol"/>
              </a:rPr>
              <a:t> first order)</a:t>
            </a:r>
            <a:endParaRPr lang="en-US" sz="2000" b="1" i="1" dirty="0"/>
          </a:p>
        </p:txBody>
      </p:sp>
      <p:sp>
        <p:nvSpPr>
          <p:cNvPr id="13" name="Rectangle 12"/>
          <p:cNvSpPr/>
          <p:nvPr/>
        </p:nvSpPr>
        <p:spPr>
          <a:xfrm>
            <a:off x="1219200" y="3333690"/>
            <a:ext cx="7467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ym typeface="Symbol"/>
              </a:rPr>
              <a:t>But </a:t>
            </a:r>
            <a:r>
              <a:rPr lang="nl-NL" sz="2000" dirty="0" err="1">
                <a:sym typeface="Symbol"/>
              </a:rPr>
              <a:t>not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too</a:t>
            </a:r>
            <a:r>
              <a:rPr lang="nl-NL" sz="2000" dirty="0">
                <a:sym typeface="Symbol"/>
              </a:rPr>
              <a:t> small (</a:t>
            </a:r>
            <a:r>
              <a:rPr lang="nl-NL" sz="2000" dirty="0" err="1">
                <a:sym typeface="Symbol"/>
              </a:rPr>
              <a:t>otherwise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you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will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be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wiped</a:t>
            </a:r>
            <a:r>
              <a:rPr lang="nl-NL" sz="2000" dirty="0">
                <a:sym typeface="Symbol"/>
              </a:rPr>
              <a:t> out </a:t>
            </a:r>
            <a:r>
              <a:rPr lang="nl-NL" sz="2000" dirty="0" err="1">
                <a:sym typeface="Symbol"/>
              </a:rPr>
              <a:t>by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roundoff</a:t>
            </a:r>
            <a:r>
              <a:rPr lang="nl-NL" sz="2000" dirty="0">
                <a:sym typeface="Symbol"/>
              </a:rPr>
              <a:t>!)</a:t>
            </a:r>
            <a:endParaRPr lang="en-US" sz="2000" b="1" i="1" dirty="0"/>
          </a:p>
        </p:txBody>
      </p:sp>
      <p:sp>
        <p:nvSpPr>
          <p:cNvPr id="14" name="Rectangle 13"/>
          <p:cNvSpPr/>
          <p:nvPr/>
        </p:nvSpPr>
        <p:spPr>
          <a:xfrm>
            <a:off x="5943600" y="2450964"/>
            <a:ext cx="137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ym typeface="Symbol"/>
              </a:rPr>
              <a:t>(</a:t>
            </a:r>
            <a:r>
              <a:rPr lang="nl-NL" sz="2000" i="1" dirty="0">
                <a:sym typeface="Symbol"/>
              </a:rPr>
              <a:t>dx</a:t>
            </a:r>
            <a:r>
              <a:rPr lang="nl-NL" sz="2000" dirty="0">
                <a:sym typeface="Symbol"/>
              </a:rPr>
              <a:t> ~ 10</a:t>
            </a:r>
            <a:r>
              <a:rPr lang="nl-NL" sz="2000" baseline="30000" dirty="0">
                <a:sym typeface="Symbol"/>
              </a:rPr>
              <a:t>-8</a:t>
            </a:r>
            <a:r>
              <a:rPr lang="nl-NL" sz="2000" dirty="0">
                <a:sym typeface="Symbol"/>
              </a:rPr>
              <a:t>)</a:t>
            </a:r>
            <a:endParaRPr lang="en-US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6629400" y="6248400"/>
            <a:ext cx="25146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990600"/>
            <a:ext cx="8532812" cy="5105400"/>
          </a:xfrm>
        </p:spPr>
        <p:txBody>
          <a:bodyPr/>
          <a:lstStyle/>
          <a:p>
            <a:r>
              <a:rPr lang="en-US" dirty="0"/>
              <a:t>Modifications to the basic algorithm</a:t>
            </a:r>
          </a:p>
          <a:p>
            <a:endParaRPr lang="en-US" sz="100" dirty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If the first derivative </a:t>
            </a:r>
            <a:r>
              <a:rPr lang="en-US" b="0" i="1" dirty="0"/>
              <a:t>f </a:t>
            </a:r>
            <a:r>
              <a:rPr lang="en-US" b="0" dirty="0">
                <a:sym typeface="Symbol"/>
              </a:rPr>
              <a:t>(</a:t>
            </a:r>
            <a:r>
              <a:rPr lang="en-US" b="0" i="1" dirty="0">
                <a:sym typeface="Symbol"/>
              </a:rPr>
              <a:t>x</a:t>
            </a:r>
            <a:r>
              <a:rPr lang="en-US" b="0" dirty="0">
                <a:sym typeface="Symbol"/>
              </a:rPr>
              <a:t>) is not known or cumbersome to compute/program, we can use the local num. approximation: 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>
              <a:sym typeface="Symbol"/>
            </a:endParaRPr>
          </a:p>
          <a:p>
            <a:pPr marL="269875" lvl="1" indent="0">
              <a:buClr>
                <a:schemeClr val="accent1"/>
              </a:buClr>
              <a:buNone/>
            </a:pPr>
            <a:endParaRPr lang="en-US" b="0" dirty="0">
              <a:sym typeface="Symbol"/>
            </a:endParaRPr>
          </a:p>
          <a:p>
            <a:pPr marL="269875" lvl="1" indent="0">
              <a:buClr>
                <a:schemeClr val="accent1"/>
              </a:buClr>
              <a:buNone/>
            </a:pPr>
            <a:endParaRPr lang="en-US" b="0" dirty="0">
              <a:sym typeface="Symbol"/>
            </a:endParaRPr>
          </a:p>
          <a:p>
            <a:pPr marL="269875" lvl="1" indent="0">
              <a:buClr>
                <a:schemeClr val="accent1"/>
              </a:buClr>
              <a:buNone/>
            </a:pPr>
            <a:endParaRPr lang="en-US" b="0" dirty="0">
              <a:sym typeface="Symbol"/>
            </a:endParaRPr>
          </a:p>
          <a:p>
            <a:pPr marL="269875" lvl="1" indent="0">
              <a:buClr>
                <a:schemeClr val="accent1"/>
              </a:buClr>
              <a:buNone/>
            </a:pPr>
            <a:endParaRPr lang="en-US" sz="500" b="0" dirty="0">
              <a:sym typeface="Symbol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Unless you know that the initial guess is close to the solution, the Newton-Raphson method should be combined with:</a:t>
            </a:r>
          </a:p>
          <a:p>
            <a:pPr lvl="2">
              <a:buClrTx/>
              <a:buFont typeface="Arial" panose="020B0604020202020204" pitchFamily="34" charset="0"/>
              <a:buChar char="−"/>
            </a:pPr>
            <a:r>
              <a:rPr lang="en-US" sz="2000" b="0" dirty="0"/>
              <a:t>a bracketing method, to reject the solution if it wanders outside of the bounds;</a:t>
            </a:r>
          </a:p>
          <a:p>
            <a:pPr lvl="2">
              <a:buClrTx/>
              <a:buFont typeface="Arial" panose="020B0604020202020204" pitchFamily="34" charset="0"/>
              <a:buChar char="−"/>
            </a:pPr>
            <a:r>
              <a:rPr lang="en-US" sz="2000" b="0" dirty="0"/>
              <a:t>Reduced Newton step method (= relaxation) for more robustness.</a:t>
            </a:r>
            <a:br>
              <a:rPr lang="en-US" sz="2000" b="0" dirty="0"/>
            </a:br>
            <a:r>
              <a:rPr lang="en-US" sz="2000" b="0" dirty="0"/>
              <a:t>Don’t take the entire step if the error does not decrease (enough)</a:t>
            </a:r>
          </a:p>
          <a:p>
            <a:pPr lvl="2">
              <a:buClrTx/>
              <a:buFont typeface="Arial" panose="020B0604020202020204" pitchFamily="34" charset="0"/>
              <a:buChar char="−"/>
            </a:pPr>
            <a:r>
              <a:rPr lang="en-US" sz="2000" b="0" dirty="0"/>
              <a:t>More sophisticated step size control: Local line searches and backtracking using cubic interpolation (for global convergence)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/>
          </a:p>
          <a:p>
            <a:pPr marL="26987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149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3042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 6: Newton-Raphson in MATLAB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56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685800" y="5959734"/>
            <a:ext cx="4038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>
                <a:sym typeface="Symbol"/>
              </a:rPr>
              <a:t>Convergence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also</a:t>
            </a:r>
            <a:r>
              <a:rPr lang="nl-NL" sz="2000" dirty="0">
                <a:sym typeface="Symbol"/>
              </a:rPr>
              <a:t> in 6 </a:t>
            </a:r>
            <a:r>
              <a:rPr lang="nl-NL" sz="2000" dirty="0" err="1">
                <a:sym typeface="Symbol"/>
              </a:rPr>
              <a:t>iterations</a:t>
            </a:r>
            <a:r>
              <a:rPr lang="nl-NL" sz="2000" dirty="0">
                <a:sym typeface="Symbol"/>
              </a:rPr>
              <a:t>!</a:t>
            </a:r>
            <a:endParaRPr lang="en-US" sz="2000" b="1" i="1" dirty="0"/>
          </a:p>
        </p:txBody>
      </p:sp>
      <p:sp>
        <p:nvSpPr>
          <p:cNvPr id="9" name="Rectangle 8"/>
          <p:cNvSpPr/>
          <p:nvPr/>
        </p:nvSpPr>
        <p:spPr>
          <a:xfrm>
            <a:off x="728133" y="5562600"/>
            <a:ext cx="81110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newton1Dnum(@(x) x^2-4*x+2,1,1e-12,1e-12)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9" t="19459" r="18880" b="26647"/>
          <a:stretch/>
        </p:blipFill>
        <p:spPr bwMode="auto">
          <a:xfrm>
            <a:off x="533400" y="1431973"/>
            <a:ext cx="8534400" cy="4011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007533" y="3054290"/>
            <a:ext cx="2603500" cy="187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92033" y="2944224"/>
            <a:ext cx="31707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 err="1">
                <a:sym typeface="Symbol"/>
              </a:rPr>
              <a:t>Numerical</a:t>
            </a:r>
            <a:r>
              <a:rPr lang="nl-NL" sz="2000" dirty="0">
                <a:sym typeface="Symbol"/>
              </a:rPr>
              <a:t> </a:t>
            </a:r>
            <a:r>
              <a:rPr lang="nl-NL" sz="2000" dirty="0" err="1">
                <a:sym typeface="Symbol"/>
              </a:rPr>
              <a:t>differentiation</a:t>
            </a:r>
            <a:endParaRPr lang="en-US" sz="2000" b="1" i="1" dirty="0"/>
          </a:p>
        </p:txBody>
      </p:sp>
      <p:sp>
        <p:nvSpPr>
          <p:cNvPr id="14" name="Right Arrow 13"/>
          <p:cNvSpPr/>
          <p:nvPr/>
        </p:nvSpPr>
        <p:spPr>
          <a:xfrm rot="10800000">
            <a:off x="3687233" y="3048000"/>
            <a:ext cx="457200" cy="200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86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14400" y="1524000"/>
            <a:ext cx="4549349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Chemical Engineering and Chemistry / SPI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57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456612" cy="5562600"/>
          </a:xfrm>
        </p:spPr>
        <p:txBody>
          <a:bodyPr/>
          <a:lstStyle/>
          <a:p>
            <a:r>
              <a:rPr lang="en-US" dirty="0"/>
              <a:t>How to solve: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sz="400" dirty="0"/>
          </a:p>
          <a:p>
            <a:pPr lvl="2"/>
            <a:r>
              <a:rPr lang="en-US" dirty="0"/>
              <a:t>One dimensional case:</a:t>
            </a:r>
          </a:p>
          <a:p>
            <a:pPr marL="815975" lvl="3" indent="0">
              <a:buNone/>
            </a:pPr>
            <a:r>
              <a:rPr lang="en-US" b="0" dirty="0"/>
              <a:t>“Bracket or ‘trap’ a root between bracketing values, </a:t>
            </a:r>
            <a:br>
              <a:rPr lang="en-US" b="0" dirty="0"/>
            </a:br>
            <a:r>
              <a:rPr lang="en-US" b="0" dirty="0"/>
              <a:t>then hunt it down like a rabbit.”</a:t>
            </a:r>
            <a:br>
              <a:rPr lang="en-US" b="0" dirty="0"/>
            </a:br>
            <a:endParaRPr lang="en-US" sz="900" b="0" dirty="0"/>
          </a:p>
          <a:p>
            <a:pPr lvl="2"/>
            <a:r>
              <a:rPr lang="en-US" dirty="0"/>
              <a:t>Multi-dimensional case:</a:t>
            </a:r>
          </a:p>
          <a:p>
            <a:pPr lvl="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i="1" dirty="0"/>
              <a:t>N</a:t>
            </a:r>
            <a:r>
              <a:rPr lang="en-US" b="0" dirty="0"/>
              <a:t> equations in </a:t>
            </a:r>
            <a:r>
              <a:rPr lang="en-US" b="0" i="1" dirty="0"/>
              <a:t>N</a:t>
            </a:r>
            <a:r>
              <a:rPr lang="en-US" b="0" dirty="0"/>
              <a:t> unknowns: </a:t>
            </a:r>
            <a:br>
              <a:rPr lang="en-US" b="0" dirty="0"/>
            </a:br>
            <a:r>
              <a:rPr lang="en-US" b="0" dirty="0"/>
              <a:t>You can only </a:t>
            </a:r>
            <a:r>
              <a:rPr lang="en-US" b="0" i="1" dirty="0"/>
              <a:t>hope </a:t>
            </a:r>
            <a:r>
              <a:rPr lang="en-US" b="0" dirty="0"/>
              <a:t>to find a solution.</a:t>
            </a:r>
            <a:br>
              <a:rPr lang="en-US" b="0" dirty="0"/>
            </a:br>
            <a:r>
              <a:rPr lang="en-US" b="0" dirty="0"/>
              <a:t>It may have no (real) solution, or more than one solution!</a:t>
            </a:r>
          </a:p>
          <a:p>
            <a:pPr lvl="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Much more difficult!!</a:t>
            </a:r>
            <a:br>
              <a:rPr lang="en-US" b="0" dirty="0"/>
            </a:br>
            <a:r>
              <a:rPr lang="en-US" b="0" dirty="0"/>
              <a:t>“You never know whether a root is near,</a:t>
            </a:r>
            <a:br>
              <a:rPr lang="en-US" b="0" dirty="0"/>
            </a:br>
            <a:r>
              <a:rPr lang="en-US" b="0" dirty="0"/>
              <a:t>unless you have found it”</a:t>
            </a:r>
            <a:br>
              <a:rPr lang="en-US" b="0" dirty="0"/>
            </a:br>
            <a:endParaRPr lang="en-US" sz="11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67949" y="1600200"/>
                <a:ext cx="1333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49" y="1600200"/>
                <a:ext cx="1333500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3196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263349" y="1600200"/>
            <a:ext cx="30123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200" dirty="0" err="1"/>
              <a:t>for</a:t>
            </a:r>
            <a:r>
              <a:rPr lang="nl-NL" sz="2200" dirty="0"/>
              <a:t> </a:t>
            </a:r>
            <a:r>
              <a:rPr lang="nl-NL" sz="2200" dirty="0" err="1"/>
              <a:t>arbitrary</a:t>
            </a:r>
            <a:r>
              <a:rPr lang="nl-NL" sz="2200" dirty="0"/>
              <a:t> </a:t>
            </a:r>
            <a:r>
              <a:rPr lang="nl-NL" sz="2200" dirty="0" err="1"/>
              <a:t>functions</a:t>
            </a:r>
            <a:r>
              <a:rPr lang="nl-NL" sz="2200" dirty="0"/>
              <a:t> </a:t>
            </a:r>
            <a:r>
              <a:rPr lang="nl-NL" sz="2200" b="1" i="1" dirty="0"/>
              <a:t>f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33900" y="2693313"/>
                <a:ext cx="1333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900" y="2693313"/>
                <a:ext cx="1333500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3196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944604" y="2190690"/>
            <a:ext cx="47703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/>
              <a:t>(i.e. move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terms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left</a:t>
            </a:r>
            <a:r>
              <a:rPr lang="nl-NL" sz="2000" dirty="0"/>
              <a:t>)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648200" y="3962400"/>
                <a:ext cx="1333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962400"/>
                <a:ext cx="1333500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3211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5810747" y="1600200"/>
            <a:ext cx="188545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200" dirty="0"/>
              <a:t>“Root </a:t>
            </a:r>
            <a:r>
              <a:rPr lang="nl-NL" sz="2200" dirty="0" err="1"/>
              <a:t>finding</a:t>
            </a:r>
            <a:r>
              <a:rPr lang="nl-NL" sz="2200" dirty="0"/>
              <a:t>”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32757339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8200" y="1973759"/>
                <a:ext cx="182880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2200" b="0" i="1" dirty="0">
                    <a:latin typeface="Cambria Math"/>
                    <a:ea typeface="Cambria Math"/>
                  </a:rPr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𝑔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73759"/>
                <a:ext cx="1828800" cy="769441"/>
              </a:xfrm>
              <a:prstGeom prst="rect">
                <a:avLst/>
              </a:prstGeom>
              <a:blipFill rotWithShape="1">
                <a:blip r:embed="rId3"/>
                <a:stretch>
                  <a:fillRect l="-2333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/>
              <a:t>Extensions to multi-dimensional case:</a:t>
            </a:r>
          </a:p>
          <a:p>
            <a:pPr marL="0" indent="0">
              <a:buNone/>
            </a:pPr>
            <a:endParaRPr lang="en-US" sz="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38200" y="3179876"/>
                <a:ext cx="8305800" cy="11635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  <m:r>
                      <a:rPr lang="en-US" sz="2200" i="1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a:rPr lang="en-US" sz="2200" b="0" i="1" smtClean="0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</m:num>
                      <m:den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den>
                    </m:f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𝑓</m:t>
                        </m:r>
                      </m:num>
                      <m:den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den>
                    </m:f>
                    <m:r>
                      <a:rPr lang="en-US" sz="2200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2200" b="0" i="1" dirty="0">
                    <a:latin typeface="Cambria Math"/>
                    <a:ea typeface="Cambria Math"/>
                  </a:rPr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  <m:r>
                      <a:rPr lang="en-US" sz="2200" i="1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a:rPr lang="en-US" sz="2200" i="1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𝑔</m:t>
                        </m:r>
                      </m:num>
                      <m:den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𝑥</m:t>
                        </m:r>
                      </m:den>
                    </m:f>
                    <m:r>
                      <a:rPr lang="en-US" sz="2200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200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200" i="1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𝑔</m:t>
                        </m:r>
                      </m:num>
                      <m:den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𝑦</m:t>
                        </m:r>
                      </m:den>
                    </m:f>
                    <m:r>
                      <a:rPr lang="en-US" sz="2200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200" i="1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2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2200" i="1">
                        <a:latin typeface="Cambria Math"/>
                        <a:ea typeface="Cambria Math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𝛿</m:t>
                        </m:r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𝛿</m:t>
                        </m:r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220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79876"/>
                <a:ext cx="8305800" cy="11635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38200" y="4829062"/>
                <a:ext cx="3810000" cy="1495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den>
                      </m:f>
                      <m:r>
                        <a:rPr lang="en-US" sz="22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200" b="0" i="1" dirty="0">
                  <a:latin typeface="Cambria Math"/>
                  <a:ea typeface="Cambria Math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  <m:r>
                        <a:rPr lang="en-US" sz="22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𝑦</m:t>
                          </m:r>
                        </m:den>
                      </m:f>
                      <m:r>
                        <a:rPr lang="en-US" sz="22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20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29062"/>
                <a:ext cx="3810000" cy="149553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29671" y="1550313"/>
            <a:ext cx="57997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Let’s first consider the two-dimensional case:</a:t>
            </a:r>
            <a:endParaRPr lang="en-US" sz="2200" b="1" i="1" dirty="0"/>
          </a:p>
        </p:txBody>
      </p:sp>
      <p:sp>
        <p:nvSpPr>
          <p:cNvPr id="20" name="Rectangle 19"/>
          <p:cNvSpPr/>
          <p:nvPr/>
        </p:nvSpPr>
        <p:spPr>
          <a:xfrm>
            <a:off x="829671" y="2845713"/>
            <a:ext cx="48274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Multi-variate Taylor series expansion:</a:t>
            </a:r>
            <a:endParaRPr lang="en-US" sz="2200" b="1" i="1" dirty="0"/>
          </a:p>
        </p:txBody>
      </p:sp>
      <p:sp>
        <p:nvSpPr>
          <p:cNvPr id="21" name="Rectangle 20"/>
          <p:cNvSpPr/>
          <p:nvPr/>
        </p:nvSpPr>
        <p:spPr>
          <a:xfrm>
            <a:off x="829671" y="4419600"/>
            <a:ext cx="39853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Neglecting higher order terms:</a:t>
            </a:r>
            <a:endParaRPr lang="en-US" sz="2200" b="1" i="1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/>
              <a:t>Chemical Engineering and Chemistry / SPI</a:t>
            </a: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58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26" name="Rectangle 25"/>
          <p:cNvSpPr/>
          <p:nvPr/>
        </p:nvSpPr>
        <p:spPr>
          <a:xfrm>
            <a:off x="5215644" y="5174159"/>
            <a:ext cx="36235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/>
              <a:t>Two linear equations in the </a:t>
            </a:r>
            <a:br>
              <a:rPr lang="en-US" sz="2200" dirty="0"/>
            </a:br>
            <a:r>
              <a:rPr lang="en-US" sz="2200" dirty="0"/>
              <a:t>two unknowns </a:t>
            </a:r>
            <a:r>
              <a:rPr lang="en-US" sz="2200" i="1" dirty="0">
                <a:sym typeface="Symbol"/>
              </a:rPr>
              <a:t>x</a:t>
            </a:r>
            <a:r>
              <a:rPr lang="en-US" sz="2200" dirty="0">
                <a:sym typeface="Symbol"/>
              </a:rPr>
              <a:t> and </a:t>
            </a:r>
            <a:r>
              <a:rPr lang="en-US" sz="2200" i="1" dirty="0">
                <a:sym typeface="Symbol"/>
              </a:rPr>
              <a:t>y</a:t>
            </a:r>
            <a:r>
              <a:rPr lang="en-US" sz="2200" dirty="0">
                <a:sym typeface="Symbol"/>
              </a:rPr>
              <a:t>.</a:t>
            </a:r>
            <a:endParaRPr lang="en-US" sz="2200" b="1" i="1" dirty="0"/>
          </a:p>
        </p:txBody>
      </p:sp>
      <p:sp>
        <p:nvSpPr>
          <p:cNvPr id="27" name="Rectangle 26"/>
          <p:cNvSpPr/>
          <p:nvPr/>
        </p:nvSpPr>
        <p:spPr>
          <a:xfrm>
            <a:off x="4686300" y="5361387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>
                <a:sym typeface="Symbol"/>
              </a:rPr>
              <a:t>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218691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iteration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804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 1: Find the root of </a:t>
            </a:r>
          </a:p>
          <a:p>
            <a:pPr marL="0" indent="0">
              <a:buNone/>
            </a:pPr>
            <a:r>
              <a:rPr lang="en-US" dirty="0"/>
              <a:t>                    with the direct iteration method</a:t>
            </a:r>
            <a:br>
              <a:rPr lang="en-US" dirty="0"/>
            </a:b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Rewrite as:</a:t>
            </a:r>
            <a:br>
              <a:rPr lang="en-US" dirty="0"/>
            </a:br>
            <a:endParaRPr lang="en-US" sz="1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/>
              <a:t>Solve in Excel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/>
              <a:t>Solve in </a:t>
            </a:r>
            <a:r>
              <a:rPr lang="en-US" b="0" dirty="0" err="1"/>
              <a:t>Matlab</a:t>
            </a:r>
            <a:endParaRPr lang="en-US" b="0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Rewrite as:</a:t>
            </a:r>
            <a:br>
              <a:rPr lang="en-US" dirty="0"/>
            </a:br>
            <a:endParaRPr lang="en-US" sz="1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/>
              <a:t>Solve in Excel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/>
              <a:t>Solve in </a:t>
            </a:r>
            <a:r>
              <a:rPr lang="en-US" b="0" dirty="0" err="1"/>
              <a:t>Matlab</a:t>
            </a:r>
            <a:endParaRPr lang="en-US" b="0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marL="269875" lvl="1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5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C47FFA-CCAB-4700-8151-ED79B0DCFBC8}"/>
                  </a:ext>
                </a:extLst>
              </p:cNvPr>
              <p:cNvSpPr/>
              <p:nvPr/>
            </p:nvSpPr>
            <p:spPr>
              <a:xfrm>
                <a:off x="4572000" y="1161618"/>
                <a:ext cx="4118402" cy="438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C47FFA-CCAB-4700-8151-ED79B0DCF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161618"/>
                <a:ext cx="4118402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025453-FBC0-4519-B687-926CE537A599}"/>
                  </a:ext>
                </a:extLst>
              </p:cNvPr>
              <p:cNvSpPr/>
              <p:nvPr/>
            </p:nvSpPr>
            <p:spPr>
              <a:xfrm>
                <a:off x="2667000" y="2209800"/>
                <a:ext cx="4118402" cy="6706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sSup>
                                <m:sSup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025453-FBC0-4519-B687-926CE537A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209800"/>
                <a:ext cx="4118402" cy="670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52E4CE-FEDA-429D-A865-A7EAD1D5A28F}"/>
                  </a:ext>
                </a:extLst>
              </p:cNvPr>
              <p:cNvSpPr/>
              <p:nvPr/>
            </p:nvSpPr>
            <p:spPr>
              <a:xfrm>
                <a:off x="2742193" y="4191000"/>
                <a:ext cx="4118402" cy="474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52E4CE-FEDA-429D-A865-A7EAD1D5A2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193" y="4191000"/>
                <a:ext cx="4118402" cy="474489"/>
              </a:xfrm>
              <a:prstGeom prst="rect">
                <a:avLst/>
              </a:prstGeom>
              <a:blipFill>
                <a:blip r:embed="rId5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172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/>
              <a:t>Extensions to multi-dimensional case:</a:t>
            </a:r>
          </a:p>
          <a:p>
            <a:pPr marL="0" indent="0">
              <a:buNone/>
            </a:pPr>
            <a:endParaRPr lang="en-US" sz="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219700" y="1873282"/>
                <a:ext cx="3848100" cy="1544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𝑔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𝑔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b="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700" y="1873282"/>
                <a:ext cx="3848100" cy="154414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38200" y="3683913"/>
            <a:ext cx="35298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Solution via Cramer’s rule:</a:t>
            </a:r>
            <a:endParaRPr lang="en-US" sz="2200" b="1" i="1" dirty="0"/>
          </a:p>
        </p:txBody>
      </p:sp>
      <p:sp>
        <p:nvSpPr>
          <p:cNvPr id="20" name="Rectangle 19"/>
          <p:cNvSpPr/>
          <p:nvPr/>
        </p:nvSpPr>
        <p:spPr>
          <a:xfrm>
            <a:off x="5193821" y="1524000"/>
            <a:ext cx="28071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Or in matrix notation:</a:t>
            </a:r>
            <a:endParaRPr lang="en-US" sz="2200" b="1" i="1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/>
              <a:t>Chemical Engineering and Chemistry / SPI</a:t>
            </a: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59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8200" y="1933462"/>
                <a:ext cx="3810000" cy="1495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den>
                      </m:f>
                      <m:r>
                        <a:rPr lang="en-US" sz="22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200" b="0" i="1" dirty="0">
                  <a:latin typeface="Cambria Math"/>
                  <a:ea typeface="Cambria Math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  <m:r>
                        <a:rPr lang="en-US" sz="22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𝑦</m:t>
                          </m:r>
                        </m:den>
                      </m:f>
                      <m:r>
                        <a:rPr lang="en-US" sz="22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20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3462"/>
                <a:ext cx="3810000" cy="149553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8200" y="4095560"/>
                <a:ext cx="5105400" cy="1212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𝑔</m:t>
                                  </m:r>
                                </m:e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𝑔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den>
                            </m:f>
                          </m:num>
                          <m:den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den>
                            </m:f>
                          </m:den>
                        </m:f>
                      </m:den>
                    </m:f>
                  </m:oMath>
                </a14:m>
                <a:r>
                  <a:rPr lang="en-US" sz="220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95560"/>
                <a:ext cx="5105400" cy="121212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838200" y="5341073"/>
                <a:ext cx="5105400" cy="1212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𝑔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𝑔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den>
                            </m:f>
                          </m:num>
                          <m:den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den>
                            </m:f>
                          </m:den>
                        </m:f>
                      </m:den>
                    </m:f>
                  </m:oMath>
                </a14:m>
                <a:r>
                  <a:rPr lang="en-US" sz="220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41073"/>
                <a:ext cx="5105400" cy="121212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762000" y="1524000"/>
            <a:ext cx="34660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Newton-Raphson method:</a:t>
            </a:r>
            <a:endParaRPr lang="en-US" sz="2200" b="1" i="1" dirty="0"/>
          </a:p>
        </p:txBody>
      </p:sp>
      <p:sp>
        <p:nvSpPr>
          <p:cNvPr id="32" name="Rectangle 31"/>
          <p:cNvSpPr/>
          <p:nvPr/>
        </p:nvSpPr>
        <p:spPr>
          <a:xfrm>
            <a:off x="6172200" y="3912513"/>
            <a:ext cx="2162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/>
              <a:t>Jacobian matrix</a:t>
            </a:r>
            <a:endParaRPr lang="en-US" sz="2200" b="1" i="1" dirty="0"/>
          </a:p>
        </p:txBody>
      </p:sp>
      <p:sp>
        <p:nvSpPr>
          <p:cNvPr id="3" name="Right Arrow 2"/>
          <p:cNvSpPr/>
          <p:nvPr/>
        </p:nvSpPr>
        <p:spPr>
          <a:xfrm rot="14123332">
            <a:off x="5673397" y="3439814"/>
            <a:ext cx="685800" cy="444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011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457200" y="3200400"/>
            <a:ext cx="8458200" cy="3101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/>
              <a:t>Extensions to multi-dimensional case:</a:t>
            </a:r>
          </a:p>
          <a:p>
            <a:pPr marL="0" indent="0">
              <a:buNone/>
            </a:pPr>
            <a:endParaRPr lang="en-US" sz="300" dirty="0"/>
          </a:p>
        </p:txBody>
      </p:sp>
      <p:sp>
        <p:nvSpPr>
          <p:cNvPr id="19" name="Rectangle 18"/>
          <p:cNvSpPr/>
          <p:nvPr/>
        </p:nvSpPr>
        <p:spPr>
          <a:xfrm>
            <a:off x="533400" y="3799890"/>
            <a:ext cx="6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/>
              <a:t>i</a:t>
            </a:r>
            <a:r>
              <a:rPr lang="en-US" dirty="0"/>
              <a:t> = 1:</a:t>
            </a:r>
            <a:endParaRPr lang="en-US" b="1" i="1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/>
              <a:t>Chemical Engineering and Chemistry / SPI</a:t>
            </a: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60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8200" y="2133600"/>
                <a:ext cx="1764934" cy="437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=4</m:t>
                      </m:r>
                    </m:oMath>
                  </m:oMathPara>
                </a14:m>
                <a:endParaRPr lang="en-US" sz="2200" b="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33600"/>
                <a:ext cx="1764934" cy="437236"/>
              </a:xfrm>
              <a:prstGeom prst="rect">
                <a:avLst/>
              </a:prstGeom>
              <a:blipFill rotWithShape="1">
                <a:blip r:embed="rId3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762000" y="1524000"/>
            <a:ext cx="57727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Example: intersection of circle with parabola: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38200" y="2534564"/>
                <a:ext cx="3810000" cy="437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+1=0</m:t>
                      </m:r>
                    </m:oMath>
                  </m:oMathPara>
                </a14:m>
                <a:endParaRPr lang="en-US" sz="220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34564"/>
                <a:ext cx="3810000" cy="437236"/>
              </a:xfrm>
              <a:prstGeom prst="rect">
                <a:avLst/>
              </a:prstGeom>
              <a:blipFill rotWithShape="1">
                <a:blip r:embed="rId4"/>
                <a:stretch>
                  <a:fillRect l="-320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381500" y="2270736"/>
                <a:ext cx="2895600" cy="777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  <a:ea typeface="Cambria Math"/>
                        </a:rPr>
                        <m:t>𝒇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/>
                                        <a:ea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−4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+1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2270736"/>
                <a:ext cx="2895600" cy="77726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33500" y="3697587"/>
                <a:ext cx="3848100" cy="552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3697587"/>
                <a:ext cx="3848100" cy="55245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819400" y="3697747"/>
                <a:ext cx="16764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3697747"/>
                <a:ext cx="1676400" cy="55425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3238500" y="2357010"/>
                <a:ext cx="1447800" cy="6047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  <a:ea typeface="Cambria Math"/>
                        </a:rPr>
                        <m:t>𝒙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0" y="2357010"/>
                <a:ext cx="1447800" cy="60471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7200900" y="2328284"/>
                <a:ext cx="1866900" cy="6621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/>
                        <a:ea typeface="Cambria Math"/>
                      </a:rPr>
                      <m:t>𝐉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900" y="2328284"/>
                <a:ext cx="1866900" cy="66216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3228449" y="1981200"/>
            <a:ext cx="19912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/>
              <a:t>In matrix form:</a:t>
            </a:r>
            <a:endParaRPr lang="en-US" sz="2200" b="1" i="1" dirty="0"/>
          </a:p>
        </p:txBody>
      </p:sp>
      <p:sp>
        <p:nvSpPr>
          <p:cNvPr id="38" name="Rectangle 37"/>
          <p:cNvSpPr/>
          <p:nvPr/>
        </p:nvSpPr>
        <p:spPr>
          <a:xfrm>
            <a:off x="2781300" y="2167714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>
                <a:sym typeface="Symbol"/>
              </a:rPr>
              <a:t>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4419600" y="3697170"/>
                <a:ext cx="2819400" cy="552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3697170"/>
                <a:ext cx="2819400" cy="55245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7010400" y="3703853"/>
                <a:ext cx="28194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0.1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−0.2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703853"/>
                <a:ext cx="2819400" cy="55425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533400" y="4421248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/>
              <a:t>i</a:t>
            </a:r>
            <a:r>
              <a:rPr lang="en-US" dirty="0"/>
              <a:t> = 2: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333500" y="4318945"/>
                <a:ext cx="38481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1.8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4318945"/>
                <a:ext cx="3848100" cy="554254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2819400" y="4319105"/>
                <a:ext cx="1676400" cy="559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0.05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0.01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319105"/>
                <a:ext cx="1676400" cy="55983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419600" y="4318528"/>
                <a:ext cx="28194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1.8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3.6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1.8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4318528"/>
                <a:ext cx="2819400" cy="55425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010400" y="4324633"/>
                <a:ext cx="28194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0.01039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−0.0087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4324633"/>
                <a:ext cx="2819400" cy="554254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533400" y="5081695"/>
            <a:ext cx="6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/>
              <a:t>i</a:t>
            </a:r>
            <a:r>
              <a:rPr lang="en-US" dirty="0"/>
              <a:t> = 3: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333500" y="4979392"/>
                <a:ext cx="38481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.889614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1.791304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4979392"/>
                <a:ext cx="3848100" cy="55425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819400" y="4979552"/>
                <a:ext cx="22098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.000183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0.0000108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979552"/>
                <a:ext cx="2209800" cy="554254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4419600" y="4978975"/>
                <a:ext cx="2819400" cy="559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1.7792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3.5826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1.7792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4978975"/>
                <a:ext cx="2819400" cy="559833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7010400" y="4985080"/>
                <a:ext cx="2819400" cy="593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6.99∙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5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65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5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4985080"/>
                <a:ext cx="2819400" cy="59356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1409700" y="3200400"/>
                <a:ext cx="571500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3200400"/>
                <a:ext cx="571500" cy="38081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2895600" y="3200400"/>
                <a:ext cx="571500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3200400"/>
                <a:ext cx="571500" cy="380810"/>
              </a:xfrm>
              <a:prstGeom prst="rect">
                <a:avLst/>
              </a:prstGeom>
              <a:blipFill rotWithShape="1">
                <a:blip r:embed="rId21"/>
                <a:stretch>
                  <a:fillRect l="-2128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4536017" y="3200400"/>
                <a:ext cx="571500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/>
                              <a:ea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017" y="3200400"/>
                <a:ext cx="571500" cy="380810"/>
              </a:xfrm>
              <a:prstGeom prst="rect">
                <a:avLst/>
              </a:prstGeom>
              <a:blipFill rotWithShape="1">
                <a:blip r:embed="rId22"/>
                <a:stretch>
                  <a:fillRect l="-1064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7105650" y="3200400"/>
                <a:ext cx="571500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50" y="3200400"/>
                <a:ext cx="571500" cy="380810"/>
              </a:xfrm>
              <a:prstGeom prst="rect">
                <a:avLst/>
              </a:prstGeom>
              <a:blipFill rotWithShape="1">
                <a:blip r:embed="rId23"/>
                <a:stretch>
                  <a:fillRect r="-1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/>
          <p:cNvSpPr/>
          <p:nvPr/>
        </p:nvSpPr>
        <p:spPr>
          <a:xfrm>
            <a:off x="533400" y="5751455"/>
            <a:ext cx="6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/>
              <a:t>i</a:t>
            </a:r>
            <a:r>
              <a:rPr lang="en-US" dirty="0"/>
              <a:t> = 4: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333500" y="5649152"/>
                <a:ext cx="3848100" cy="559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.8895436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1.7912878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5649152"/>
                <a:ext cx="3848100" cy="559833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2819400" y="5649312"/>
                <a:ext cx="2209800" cy="589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5.16∙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−9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89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−9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5649312"/>
                <a:ext cx="2209800" cy="589649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4419600" y="5648735"/>
                <a:ext cx="2819400" cy="559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1.779087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3.582576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1.779087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5648735"/>
                <a:ext cx="2819400" cy="559833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7010400" y="5654840"/>
                <a:ext cx="2819400" cy="593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2.78∙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9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5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94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11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5654840"/>
                <a:ext cx="2819400" cy="593560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457200" y="3635110"/>
            <a:ext cx="8458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295400" y="3200400"/>
            <a:ext cx="0" cy="31017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743200" y="3200400"/>
            <a:ext cx="0" cy="31017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4343400" y="3200400"/>
            <a:ext cx="0" cy="31017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6934200" y="3200400"/>
            <a:ext cx="0" cy="31017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01"/>
          <a:stretch/>
        </p:blipFill>
        <p:spPr bwMode="auto">
          <a:xfrm>
            <a:off x="6618038" y="0"/>
            <a:ext cx="2525962" cy="219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8196262" y="43815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635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rved Up Ribbon 7"/>
          <p:cNvSpPr/>
          <p:nvPr/>
        </p:nvSpPr>
        <p:spPr>
          <a:xfrm>
            <a:off x="260768" y="4191000"/>
            <a:ext cx="6368631" cy="1946196"/>
          </a:xfrm>
          <a:prstGeom prst="ellipseRibbon2">
            <a:avLst>
              <a:gd name="adj1" fmla="val 33266"/>
              <a:gd name="adj2" fmla="val 66279"/>
              <a:gd name="adj3" fmla="val 125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/>
              <a:t>Extensions to multi-dimensional case:</a:t>
            </a:r>
          </a:p>
          <a:p>
            <a:pPr marL="0" indent="0">
              <a:buNone/>
            </a:pPr>
            <a:endParaRPr lang="en-US" sz="300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/>
              <a:t>Chemical Engineering and Chemistry / SPI</a:t>
            </a: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61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31" name="Rectangle 30"/>
          <p:cNvSpPr/>
          <p:nvPr/>
        </p:nvSpPr>
        <p:spPr>
          <a:xfrm>
            <a:off x="762000" y="1524000"/>
            <a:ext cx="57727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Example: intersection of circle with parabola:</a:t>
            </a:r>
            <a:endParaRPr lang="en-US" sz="2200" b="1" i="1" dirty="0"/>
          </a:p>
        </p:txBody>
      </p:sp>
      <p:sp>
        <p:nvSpPr>
          <p:cNvPr id="66" name="Rectangle 65"/>
          <p:cNvSpPr/>
          <p:nvPr/>
        </p:nvSpPr>
        <p:spPr>
          <a:xfrm>
            <a:off x="762000" y="2159913"/>
            <a:ext cx="38122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Check order of convergence:</a:t>
            </a:r>
            <a:endParaRPr lang="en-US" sz="2200" b="1" i="1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68" y="2666470"/>
            <a:ext cx="8578432" cy="1219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Rectangle 66"/>
          <p:cNvSpPr/>
          <p:nvPr/>
        </p:nvSpPr>
        <p:spPr>
          <a:xfrm>
            <a:off x="1439471" y="4302204"/>
            <a:ext cx="42755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/>
              <a:t>Quadratic convergence! </a:t>
            </a:r>
            <a:br>
              <a:rPr lang="en-US" sz="2200" dirty="0"/>
            </a:br>
            <a:r>
              <a:rPr lang="en-US" sz="2200" dirty="0"/>
              <a:t>= doubling number of significant </a:t>
            </a:r>
            <a:br>
              <a:rPr lang="en-US" sz="2200" dirty="0"/>
            </a:br>
            <a:r>
              <a:rPr lang="en-US" sz="2200" dirty="0"/>
              <a:t>   digits every iteration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6858000" y="4765596"/>
                <a:ext cx="2286000" cy="1406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/>
                                  <a:ea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/>
                                  <a:ea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4765596"/>
                <a:ext cx="2286000" cy="140660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6781799" y="4293513"/>
                <a:ext cx="22860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≈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799" y="4293513"/>
                <a:ext cx="2286000" cy="430887"/>
              </a:xfrm>
              <a:prstGeom prst="rect">
                <a:avLst/>
              </a:prstGeom>
              <a:blipFill rotWithShape="1">
                <a:blip r:embed="rId5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01"/>
          <a:stretch/>
        </p:blipFill>
        <p:spPr bwMode="auto">
          <a:xfrm>
            <a:off x="6618038" y="0"/>
            <a:ext cx="2525962" cy="219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Oval 70"/>
          <p:cNvSpPr/>
          <p:nvPr/>
        </p:nvSpPr>
        <p:spPr>
          <a:xfrm>
            <a:off x="8196262" y="43815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10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4419600" y="5410200"/>
            <a:ext cx="2487320" cy="10028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057400" y="4534486"/>
            <a:ext cx="1219200" cy="8757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294033" y="2429020"/>
            <a:ext cx="1299634" cy="4835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/>
              <a:t>Extensions to multi-dimensional case:</a:t>
            </a:r>
          </a:p>
          <a:p>
            <a:pPr marL="0" indent="0">
              <a:buNone/>
            </a:pPr>
            <a:endParaRPr lang="en-US" sz="300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/>
              <a:t>Chemical Engineering and Chemistry / SPI</a:t>
            </a: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62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31" name="Rectangle 30"/>
          <p:cNvSpPr/>
          <p:nvPr/>
        </p:nvSpPr>
        <p:spPr>
          <a:xfrm>
            <a:off x="762000" y="1524000"/>
            <a:ext cx="54280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Generalization to the </a:t>
            </a:r>
            <a:r>
              <a:rPr lang="en-US" sz="2200" i="1" dirty="0"/>
              <a:t>N</a:t>
            </a:r>
            <a:r>
              <a:rPr lang="en-US" sz="2200" dirty="0"/>
              <a:t>-dimensional case: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762000" y="1981200"/>
                <a:ext cx="27432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b="1" i="1" smtClean="0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981200"/>
                <a:ext cx="2743200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333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7281333" y="2438400"/>
                <a:ext cx="1333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333" y="2438400"/>
                <a:ext cx="1333500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2740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3352800" y="1981200"/>
            <a:ext cx="22653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/>
              <a:t>for </a:t>
            </a:r>
            <a:r>
              <a:rPr lang="en-US" sz="2200" i="1" dirty="0" err="1"/>
              <a:t>i</a:t>
            </a:r>
            <a:r>
              <a:rPr lang="en-US" sz="2200" dirty="0"/>
              <a:t> = 1, 2, …, </a:t>
            </a:r>
            <a:r>
              <a:rPr lang="en-US" sz="2200" i="1" dirty="0"/>
              <a:t>N</a:t>
            </a:r>
            <a:endParaRPr lang="en-US" sz="2200" b="1" i="1" dirty="0"/>
          </a:p>
        </p:txBody>
      </p:sp>
      <p:sp>
        <p:nvSpPr>
          <p:cNvPr id="36" name="Rectangle 35"/>
          <p:cNvSpPr/>
          <p:nvPr/>
        </p:nvSpPr>
        <p:spPr>
          <a:xfrm>
            <a:off x="762000" y="2441264"/>
            <a:ext cx="107914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Define: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752600" y="2441264"/>
                <a:ext cx="27432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>
                          <a:latin typeface="Cambria Math"/>
                        </a:rPr>
                        <m:t>𝒙</m:t>
                      </m:r>
                      <m:r>
                        <a:rPr lang="en-US" sz="22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441264"/>
                <a:ext cx="2743200" cy="430887"/>
              </a:xfrm>
              <a:prstGeom prst="rect">
                <a:avLst/>
              </a:prstGeom>
              <a:blipFill rotWithShape="1">
                <a:blip r:embed="rId5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648200" y="2441264"/>
                <a:ext cx="27432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r>
                        <a:rPr lang="en-US" sz="22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2441264"/>
                <a:ext cx="2743200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1556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4068451" y="2441264"/>
            <a:ext cx="6559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and</a:t>
            </a:r>
            <a:endParaRPr lang="en-US" sz="2200" b="1" i="1" dirty="0"/>
          </a:p>
        </p:txBody>
      </p:sp>
      <p:sp>
        <p:nvSpPr>
          <p:cNvPr id="40" name="Rectangle 39"/>
          <p:cNvSpPr/>
          <p:nvPr/>
        </p:nvSpPr>
        <p:spPr>
          <a:xfrm>
            <a:off x="6858000" y="2441264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>
                <a:sym typeface="Symbol"/>
              </a:rPr>
              <a:t></a:t>
            </a:r>
            <a:endParaRPr lang="en-US" sz="2200" b="1" i="1" dirty="0"/>
          </a:p>
        </p:txBody>
      </p:sp>
      <p:sp>
        <p:nvSpPr>
          <p:cNvPr id="41" name="Rectangle 40"/>
          <p:cNvSpPr/>
          <p:nvPr/>
        </p:nvSpPr>
        <p:spPr>
          <a:xfrm>
            <a:off x="762000" y="3150513"/>
            <a:ext cx="48274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Multi-variate Taylor series expansion: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62000" y="3506376"/>
                <a:ext cx="6629400" cy="837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200" b="0" i="1" smtClean="0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200" b="0" i="1" smtClean="0">
                              <a:latin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r>
                        <a:rPr lang="en-US" sz="2200" b="0" i="1" smtClean="0"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506376"/>
                <a:ext cx="6629400" cy="83702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740270" y="4343400"/>
            <a:ext cx="13933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/>
              <a:t>Define </a:t>
            </a:r>
            <a:br>
              <a:rPr lang="en-US" sz="2200" dirty="0"/>
            </a:br>
            <a:r>
              <a:rPr lang="en-US" sz="2200" dirty="0"/>
              <a:t>Jacobian </a:t>
            </a:r>
            <a:br>
              <a:rPr lang="en-US" sz="2200" dirty="0"/>
            </a:br>
            <a:r>
              <a:rPr lang="en-US" sz="2200" dirty="0"/>
              <a:t>matrix: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2057400" y="4534487"/>
                <a:ext cx="1371600" cy="837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2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534487"/>
                <a:ext cx="1371600" cy="83702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3429000" y="4724400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>
                <a:sym typeface="Symbol"/>
              </a:rPr>
              <a:t>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3810000" y="4750713"/>
                <a:ext cx="44577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r>
                        <a:rPr lang="en-US" sz="2200" b="1" i="0" smtClean="0">
                          <a:latin typeface="Cambria Math"/>
                        </a:rPr>
                        <m:t>𝐉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r>
                        <a:rPr lang="en-US" sz="2200" b="1" i="1" smtClean="0">
                          <a:latin typeface="Cambria Math"/>
                        </a:rPr>
                        <m:t>𝒙</m:t>
                      </m:r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r>
                        <a:rPr lang="en-US" sz="2200" b="0" i="1" smtClean="0"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4750713"/>
                <a:ext cx="4457700" cy="430887"/>
              </a:xfrm>
              <a:prstGeom prst="rect">
                <a:avLst/>
              </a:prstGeom>
              <a:blipFill rotWithShape="1">
                <a:blip r:embed="rId9"/>
                <a:stretch>
                  <a:fillRect l="-821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/>
          <p:cNvSpPr/>
          <p:nvPr/>
        </p:nvSpPr>
        <p:spPr>
          <a:xfrm>
            <a:off x="762000" y="5715000"/>
            <a:ext cx="36086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Neglect higher order terms: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4445345" y="5445894"/>
                <a:ext cx="200437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0" smtClean="0">
                          <a:latin typeface="Cambria Math"/>
                        </a:rPr>
                        <m:t>𝐉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r>
                        <a:rPr lang="en-US" sz="2200" b="1" i="1" smtClean="0">
                          <a:latin typeface="Cambria Math"/>
                        </a:rPr>
                        <m:t>𝒙</m:t>
                      </m:r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−</m:t>
                      </m:r>
                      <m:r>
                        <a:rPr lang="en-US" sz="2200" b="1" i="1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345" y="5445894"/>
                <a:ext cx="2004375" cy="430887"/>
              </a:xfrm>
              <a:prstGeom prst="rect">
                <a:avLst/>
              </a:prstGeom>
              <a:blipFill rotWithShape="1">
                <a:blip r:embed="rId10"/>
                <a:stretch>
                  <a:fillRect l="-1520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4472625" y="5879645"/>
                <a:ext cx="238537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𝑜𝑙𝑑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r>
                        <a:rPr lang="en-US" sz="2200" b="1" i="1" smtClean="0"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625" y="5879645"/>
                <a:ext cx="2385375" cy="430887"/>
              </a:xfrm>
              <a:prstGeom prst="rect">
                <a:avLst/>
              </a:prstGeom>
              <a:blipFill rotWithShape="1">
                <a:blip r:embed="rId11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770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Multi-variate Newton-Raphson in MATLAB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/>
              <a:t>Chemical Engineering and Chemistry / SPI</a:t>
            </a: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63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6" r="42438" b="53087"/>
          <a:stretch/>
        </p:blipFill>
        <p:spPr bwMode="auto">
          <a:xfrm>
            <a:off x="0" y="3124200"/>
            <a:ext cx="9100384" cy="298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3" r="83796" b="77641"/>
          <a:stretch/>
        </p:blipFill>
        <p:spPr bwMode="auto">
          <a:xfrm>
            <a:off x="555208" y="1594469"/>
            <a:ext cx="3952624" cy="122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6" r="85791" b="76132"/>
          <a:stretch/>
        </p:blipFill>
        <p:spPr bwMode="auto">
          <a:xfrm>
            <a:off x="4763498" y="1522503"/>
            <a:ext cx="3466102" cy="1449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457200" y="6076890"/>
            <a:ext cx="69680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newton(@</a:t>
            </a:r>
            <a:r>
              <a:rPr lang="en-US" sz="2000" dirty="0" err="1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MyFunc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,@</a:t>
            </a:r>
            <a:r>
              <a:rPr lang="en-US" sz="2000" dirty="0" err="1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MyJac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,[1;2],1e-12,1e-12)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781800" y="5662711"/>
            <a:ext cx="2105584" cy="6618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798734" y="5662711"/>
            <a:ext cx="22076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Symbol"/>
              </a:rPr>
              <a:t> Only 5 iterations </a:t>
            </a:r>
            <a:br>
              <a:rPr lang="en-US" dirty="0">
                <a:sym typeface="Symbol"/>
              </a:rPr>
            </a:br>
            <a:r>
              <a:rPr lang="en-US" dirty="0">
                <a:sym typeface="Symbol"/>
              </a:rPr>
              <a:t>     needed!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Multi-variate Newton-Raphson in MATLAB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/>
              <a:t>Chemical Engineering and Chemistry / SPI</a:t>
            </a: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64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49" name="Rectangle 48"/>
          <p:cNvSpPr/>
          <p:nvPr/>
        </p:nvSpPr>
        <p:spPr>
          <a:xfrm>
            <a:off x="533400" y="1981200"/>
            <a:ext cx="69680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en-US" sz="2000" dirty="0" err="1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mphandle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mupad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3400" y="1524000"/>
            <a:ext cx="28841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Plotting the functions:</a:t>
            </a:r>
            <a:endParaRPr lang="en-US" sz="2200" b="1" i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" t="6036" r="35648" b="50068"/>
          <a:stretch/>
        </p:blipFill>
        <p:spPr bwMode="auto">
          <a:xfrm>
            <a:off x="260373" y="2438400"/>
            <a:ext cx="8578827" cy="374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6821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Multi-variate Newton-Raphson in MATLAB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/>
              <a:t>Chemical Engineering and Chemistry / SPI</a:t>
            </a: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65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533400" y="1524000"/>
            <a:ext cx="425148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Plotting the norm of the function:</a:t>
            </a:r>
            <a:endParaRPr lang="en-US" sz="2200" b="1" i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3" t="5898" r="51775" b="50480"/>
          <a:stretch/>
        </p:blipFill>
        <p:spPr bwMode="auto">
          <a:xfrm>
            <a:off x="584199" y="1905000"/>
            <a:ext cx="7188201" cy="4362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556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Multi-variate Newton-Raphson in MATLAB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/>
              <a:t>Chemical Engineering and Chemistry / SPI</a:t>
            </a: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66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533400" y="1524000"/>
            <a:ext cx="57278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Plotting contours of the norm of the function:</a:t>
            </a:r>
            <a:endParaRPr lang="en-US" sz="2200" b="1" i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5" t="6036" r="48843" b="46982"/>
          <a:stretch/>
        </p:blipFill>
        <p:spPr bwMode="auto">
          <a:xfrm>
            <a:off x="609600" y="1954887"/>
            <a:ext cx="7239000" cy="4380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2226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821267" y="4750713"/>
            <a:ext cx="8170333" cy="14214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382220" y="3505200"/>
            <a:ext cx="5413661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Broyden’s</a:t>
            </a:r>
            <a:r>
              <a:rPr lang="en-US" dirty="0"/>
              <a:t> method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/>
              <a:t>Multi-dimensional secant method (‘quasi-Newton’):</a:t>
            </a:r>
          </a:p>
          <a:p>
            <a:pPr marL="0" indent="0">
              <a:buNone/>
            </a:pPr>
            <a:endParaRPr lang="en-US" sz="300" dirty="0"/>
          </a:p>
        </p:txBody>
      </p:sp>
      <p:sp>
        <p:nvSpPr>
          <p:cNvPr id="19" name="Rectangle 18"/>
          <p:cNvSpPr/>
          <p:nvPr/>
        </p:nvSpPr>
        <p:spPr>
          <a:xfrm>
            <a:off x="829671" y="1550313"/>
            <a:ext cx="7559826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Disadvantage of the Newton-Raphson method:</a:t>
            </a:r>
          </a:p>
          <a:p>
            <a:r>
              <a:rPr lang="en-US" sz="2200" dirty="0"/>
              <a:t>It requires the Jacobian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 many problems no analytical Jacobian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If the function evaluation is expensive, the numerical </a:t>
            </a:r>
            <a:br>
              <a:rPr lang="en-US" sz="2200" dirty="0"/>
            </a:br>
            <a:r>
              <a:rPr lang="en-US" sz="2200" dirty="0"/>
              <a:t>approximation using finite differences can be prohibitive!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/>
              <a:t>Chemical Engineering and Chemistry / SPI</a:t>
            </a: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67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889000" y="3455313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>
                <a:sym typeface="Symbol"/>
              </a:rPr>
              <a:t></a:t>
            </a:r>
            <a:endParaRPr lang="en-US" sz="2200" b="1" i="1" dirty="0"/>
          </a:p>
        </p:txBody>
      </p:sp>
      <p:sp>
        <p:nvSpPr>
          <p:cNvPr id="18" name="Rectangle 17"/>
          <p:cNvSpPr/>
          <p:nvPr/>
        </p:nvSpPr>
        <p:spPr>
          <a:xfrm>
            <a:off x="1382221" y="3505200"/>
            <a:ext cx="541366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use cheap approximation of the Jacobian!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371600" y="3962400"/>
            <a:ext cx="47988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(= secant, or ‘quasi-Newton’ method)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38200" y="4800600"/>
            <a:ext cx="244490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Newton-Raphson: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04312" y="5224848"/>
                <a:ext cx="303233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12" y="5224848"/>
                <a:ext cx="3032338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004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31592" y="5658599"/>
                <a:ext cx="268704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92" y="5658599"/>
                <a:ext cx="2687047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3733800" y="4800600"/>
            <a:ext cx="2162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Secant method: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837280" y="5658599"/>
                <a:ext cx="268704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80" y="5658599"/>
                <a:ext cx="2687047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782633" y="5224848"/>
                <a:ext cx="303233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633" y="5224848"/>
                <a:ext cx="3032338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201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6477000" y="5181600"/>
                <a:ext cx="65262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5181600"/>
                <a:ext cx="652629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6829435" y="5181600"/>
            <a:ext cx="2281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= approximation </a:t>
            </a:r>
            <a:br>
              <a:rPr lang="en-US" sz="2200" dirty="0"/>
            </a:br>
            <a:r>
              <a:rPr lang="en-US" sz="2200" dirty="0"/>
              <a:t>of the Jacobian</a:t>
            </a:r>
          </a:p>
        </p:txBody>
      </p:sp>
    </p:spTree>
    <p:extLst>
      <p:ext uri="{BB962C8B-B14F-4D97-AF65-F5344CB8AC3E}">
        <p14:creationId xmlns:p14="http://schemas.microsoft.com/office/powerpoint/2010/main" val="1004659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276600" y="4528395"/>
            <a:ext cx="4727861" cy="8818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Broyden’s</a:t>
            </a:r>
            <a:r>
              <a:rPr lang="en-US" dirty="0"/>
              <a:t> method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/>
              <a:t>Multi-dimensional secant method (‘quasi-Newton’):</a:t>
            </a:r>
          </a:p>
          <a:p>
            <a:pPr marL="0" indent="0">
              <a:buNone/>
            </a:pPr>
            <a:endParaRPr lang="en-US" sz="300" dirty="0"/>
          </a:p>
        </p:txBody>
      </p:sp>
      <p:sp>
        <p:nvSpPr>
          <p:cNvPr id="19" name="Rectangle 18"/>
          <p:cNvSpPr/>
          <p:nvPr/>
        </p:nvSpPr>
        <p:spPr>
          <a:xfrm>
            <a:off x="829671" y="1550313"/>
            <a:ext cx="583685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Secant equation (generalization of 1D case):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/>
              <a:t>Chemical Engineering and Chemistry / SPI</a:t>
            </a: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68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04312" y="2057400"/>
                <a:ext cx="303233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12" y="2057400"/>
                <a:ext cx="3032338" cy="430887"/>
              </a:xfrm>
              <a:prstGeom prst="rect">
                <a:avLst/>
              </a:prstGeom>
              <a:blipFill rotWithShape="1">
                <a:blip r:embed="rId3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657600" y="2066709"/>
                <a:ext cx="3032338" cy="438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2066709"/>
                <a:ext cx="3032338" cy="438582"/>
              </a:xfrm>
              <a:prstGeom prst="rect">
                <a:avLst/>
              </a:prstGeom>
              <a:blipFill rotWithShape="1">
                <a:blip r:embed="rId4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248400" y="2076018"/>
                <a:ext cx="2438400" cy="438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076018"/>
                <a:ext cx="2438400" cy="438582"/>
              </a:xfrm>
              <a:prstGeom prst="rect">
                <a:avLst/>
              </a:prstGeom>
              <a:blipFill rotWithShape="1">
                <a:blip r:embed="rId5"/>
                <a:stretch>
                  <a:fillRect l="-25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904312" y="2540000"/>
            <a:ext cx="84545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Underdetermined (i.e. not unique: </a:t>
            </a:r>
            <a:r>
              <a:rPr lang="en-US" sz="2200" i="1" dirty="0"/>
              <a:t>n</a:t>
            </a:r>
            <a:r>
              <a:rPr lang="en-US" sz="2200" dirty="0"/>
              <a:t> equations with </a:t>
            </a:r>
            <a:r>
              <a:rPr lang="en-US" sz="2200" i="1" dirty="0"/>
              <a:t>n</a:t>
            </a:r>
            <a:r>
              <a:rPr lang="en-US" sz="2200" baseline="30000" dirty="0"/>
              <a:t>2</a:t>
            </a:r>
            <a:r>
              <a:rPr lang="en-US" sz="2200" dirty="0"/>
              <a:t> unknowns ) </a:t>
            </a:r>
            <a:br>
              <a:rPr lang="en-US" sz="2200" dirty="0"/>
            </a:br>
            <a:r>
              <a:rPr lang="en-US" sz="2200" dirty="0">
                <a:sym typeface="Symbol"/>
              </a:rPr>
              <a:t> </a:t>
            </a:r>
            <a:r>
              <a:rPr lang="en-US" sz="2200" dirty="0"/>
              <a:t>we need another condition to pin down </a:t>
            </a:r>
            <a:r>
              <a:rPr lang="en-US" sz="2200" b="1" dirty="0"/>
              <a:t>B</a:t>
            </a:r>
            <a:r>
              <a:rPr lang="en-US" sz="2200" i="1" baseline="30000" dirty="0"/>
              <a:t>n</a:t>
            </a:r>
            <a:r>
              <a:rPr lang="en-US" sz="2200" baseline="30000" dirty="0"/>
              <a:t>+1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04312" y="3555087"/>
            <a:ext cx="84729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err="1"/>
              <a:t>Broyden’s</a:t>
            </a:r>
            <a:r>
              <a:rPr lang="en-US" sz="2200" b="1" dirty="0"/>
              <a:t> method:</a:t>
            </a:r>
            <a:r>
              <a:rPr lang="en-US" sz="2200" dirty="0"/>
              <a:t> determine </a:t>
            </a:r>
            <a:r>
              <a:rPr lang="en-US" sz="2200" b="1" dirty="0"/>
              <a:t>B</a:t>
            </a:r>
            <a:r>
              <a:rPr lang="en-US" sz="2200" i="1" baseline="30000" dirty="0"/>
              <a:t>n</a:t>
            </a:r>
            <a:r>
              <a:rPr lang="en-US" sz="2200" baseline="30000" dirty="0"/>
              <a:t>+1</a:t>
            </a:r>
            <a:r>
              <a:rPr lang="en-US" sz="2200" dirty="0"/>
              <a:t> by making the least change </a:t>
            </a:r>
            <a:br>
              <a:rPr lang="en-US" sz="2200" dirty="0"/>
            </a:br>
            <a:r>
              <a:rPr lang="en-US" sz="2200" dirty="0"/>
              <a:t>to </a:t>
            </a:r>
            <a:r>
              <a:rPr lang="en-US" sz="2200" b="1" dirty="0" err="1"/>
              <a:t>B</a:t>
            </a:r>
            <a:r>
              <a:rPr lang="en-US" sz="2200" i="1" baseline="30000" dirty="0" err="1"/>
              <a:t>n</a:t>
            </a:r>
            <a:r>
              <a:rPr lang="en-US" sz="2200" dirty="0"/>
              <a:t> that is consistent with the secant condition</a:t>
            </a:r>
            <a:endParaRPr lang="en-US" sz="22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342712" y="4584564"/>
                <a:ext cx="4734488" cy="7494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/>
                                    </a:rPr>
                                    <m:t>𝒇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latin typeface="Cambria Math"/>
                                    </a:rPr>
                                    <m:t>𝐁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200" i="1" smtClea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sz="2200" i="1">
                              <a:latin typeface="Cambria Math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⨂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712" y="4584564"/>
                <a:ext cx="4734488" cy="74943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904312" y="4800600"/>
            <a:ext cx="241444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Updating formula:</a:t>
            </a:r>
            <a:endParaRPr lang="en-US" sz="2200" baseline="30000" dirty="0"/>
          </a:p>
        </p:txBody>
      </p:sp>
      <p:sp>
        <p:nvSpPr>
          <p:cNvPr id="44" name="Rectangle 43"/>
          <p:cNvSpPr/>
          <p:nvPr/>
        </p:nvSpPr>
        <p:spPr>
          <a:xfrm>
            <a:off x="3237757" y="5512713"/>
            <a:ext cx="52966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(Note: sometimes </a:t>
            </a:r>
            <a:r>
              <a:rPr lang="en-US" sz="2200" b="1" dirty="0"/>
              <a:t>B</a:t>
            </a:r>
            <a:r>
              <a:rPr lang="en-US" sz="2200" baseline="30000" dirty="0"/>
              <a:t>-1</a:t>
            </a:r>
            <a:r>
              <a:rPr lang="en-US" sz="2200" dirty="0"/>
              <a:t> is updated directly)</a:t>
            </a:r>
            <a:endParaRPr lang="en-US" sz="22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0ABC7B3-05BD-4C44-90D9-496026C91560}"/>
                  </a:ext>
                </a:extLst>
              </p:cNvPr>
              <p:cNvSpPr/>
              <p:nvPr/>
            </p:nvSpPr>
            <p:spPr>
              <a:xfrm>
                <a:off x="7183225" y="5885068"/>
                <a:ext cx="1981200" cy="474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⨂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0ABC7B3-05BD-4C44-90D9-496026C915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225" y="5885068"/>
                <a:ext cx="1981200" cy="474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360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56C05-0FE7-4E5A-BA83-8563908F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Intermezzo: functions revisited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4E2B16-1314-41CC-88A0-78FBB140F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In MATLAB you can define your own functions, allowing re-use of certain functionalities. We now define the mathematical function in a new file </a:t>
            </a:r>
            <a:r>
              <a:rPr lang="en-US" b="0" dirty="0" err="1"/>
              <a:t>f.m</a:t>
            </a:r>
            <a:r>
              <a:rPr lang="en-US" b="0" dirty="0"/>
              <a:t>: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pPr lvl="1"/>
            <a:r>
              <a:rPr lang="en-US" b="0" dirty="0"/>
              <a:t>The first line contains the function keyword</a:t>
            </a:r>
          </a:p>
          <a:p>
            <a:pPr lvl="1"/>
            <a:r>
              <a:rPr lang="en-US" b="0" dirty="0"/>
              <a:t>y is defined as output, x is defined as input</a:t>
            </a:r>
          </a:p>
          <a:p>
            <a:pPr lvl="1"/>
            <a:r>
              <a:rPr lang="en-US" b="0" dirty="0"/>
              <a:t>The computation can use x as a scalar as well as a vector</a:t>
            </a:r>
          </a:p>
          <a:p>
            <a:pPr lvl="2"/>
            <a:r>
              <a:rPr lang="en-US" b="0" dirty="0"/>
              <a:t>If x is a vector, y is also a vector.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16C087-72BF-4994-B9EF-7E19C9F5E9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C5246C5-4CD7-44DD-8D78-8FFCF8F59E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6</a:t>
            </a:fld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7528C211-6E41-4025-AF4E-7F3D59D58A3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6DCAF114-4171-4C78-9C37-D35030584023}"/>
                  </a:ext>
                </a:extLst>
              </p:cNvPr>
              <p:cNvSpPr txBox="1"/>
              <p:nvPr/>
            </p:nvSpPr>
            <p:spPr>
              <a:xfrm>
                <a:off x="914400" y="2514600"/>
                <a:ext cx="20138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6DCAF114-4171-4C78-9C37-D35030584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514600"/>
                <a:ext cx="2013821" cy="276999"/>
              </a:xfrm>
              <a:prstGeom prst="rect">
                <a:avLst/>
              </a:prstGeom>
              <a:blipFill>
                <a:blip r:embed="rId2"/>
                <a:stretch>
                  <a:fillRect l="-3333" t="-2222" r="-3636" b="-3555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kstvak 7">
            <a:extLst>
              <a:ext uri="{FF2B5EF4-FFF2-40B4-BE49-F238E27FC236}">
                <a16:creationId xmlns:a16="http://schemas.microsoft.com/office/drawing/2014/main" id="{7E04E020-A2C7-48E5-A792-C3F576C45CED}"/>
              </a:ext>
            </a:extLst>
          </p:cNvPr>
          <p:cNvSpPr txBox="1"/>
          <p:nvPr/>
        </p:nvSpPr>
        <p:spPr>
          <a:xfrm>
            <a:off x="611188" y="2971800"/>
            <a:ext cx="7993062" cy="923330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2A2AF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= f(x)</a:t>
            </a:r>
          </a:p>
          <a:p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x.^2 + exp(x);</a:t>
            </a:r>
          </a:p>
          <a:p>
            <a:r>
              <a:rPr lang="nl-NL" dirty="0">
                <a:solidFill>
                  <a:srgbClr val="2A2AF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18865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267201" y="4267201"/>
            <a:ext cx="4648200" cy="838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Broyden’s</a:t>
            </a:r>
            <a:r>
              <a:rPr lang="en-US" dirty="0"/>
              <a:t> method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/>
              <a:t>Multi-dimensional secant method (‘quasi-Newton’):</a:t>
            </a:r>
          </a:p>
          <a:p>
            <a:pPr marL="0" indent="0">
              <a:buNone/>
            </a:pPr>
            <a:endParaRPr lang="en-US" sz="300" dirty="0"/>
          </a:p>
        </p:txBody>
      </p:sp>
      <p:sp>
        <p:nvSpPr>
          <p:cNvPr id="19" name="Rectangle 18"/>
          <p:cNvSpPr/>
          <p:nvPr/>
        </p:nvSpPr>
        <p:spPr>
          <a:xfrm>
            <a:off x="829671" y="1550313"/>
            <a:ext cx="482452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/>
              <a:t>Background of </a:t>
            </a:r>
            <a:r>
              <a:rPr lang="en-US" sz="2200" b="1" dirty="0" err="1"/>
              <a:t>Broyden’s</a:t>
            </a:r>
            <a:r>
              <a:rPr lang="en-US" sz="2200" b="1" dirty="0"/>
              <a:t> method: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/>
              <a:t>Chemical Engineering and Chemistry / SPI</a:t>
            </a: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69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267200" y="4267200"/>
                <a:ext cx="4734488" cy="7494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/>
                                    </a:rPr>
                                    <m:t>𝒇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latin typeface="Cambria Math"/>
                                    </a:rPr>
                                    <m:t>𝐁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200" i="1" smtClea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sz="2200" i="1">
                              <a:latin typeface="Cambria Math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⨂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267200"/>
                <a:ext cx="4734488" cy="74943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029723" y="2057400"/>
                <a:ext cx="303233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723" y="2057400"/>
                <a:ext cx="3032338" cy="430887"/>
              </a:xfrm>
              <a:prstGeom prst="rect">
                <a:avLst/>
              </a:prstGeom>
              <a:blipFill rotWithShape="1">
                <a:blip r:embed="rId4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821204" y="2057400"/>
            <a:ext cx="23823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Secant equation: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21204" y="2725267"/>
            <a:ext cx="79509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/>
              <a:t>Broyden’s</a:t>
            </a:r>
            <a:r>
              <a:rPr lang="en-US" sz="2200" dirty="0"/>
              <a:t> method: Since there is no update on derivative info,</a:t>
            </a:r>
            <a:br>
              <a:rPr lang="en-US" sz="2200" dirty="0"/>
            </a:br>
            <a:r>
              <a:rPr lang="en-US" sz="2200" dirty="0"/>
              <a:t>why would </a:t>
            </a:r>
            <a:r>
              <a:rPr lang="en-US" sz="2200" b="1" dirty="0" err="1"/>
              <a:t>B</a:t>
            </a:r>
            <a:r>
              <a:rPr lang="en-US" sz="2200" i="1" baseline="30000" dirty="0" err="1"/>
              <a:t>n</a:t>
            </a:r>
            <a:r>
              <a:rPr lang="en-US" sz="2200" dirty="0"/>
              <a:t> change in a direction </a:t>
            </a:r>
            <a:r>
              <a:rPr lang="en-US" sz="2200" b="1" i="1" dirty="0"/>
              <a:t>w</a:t>
            </a:r>
            <a:r>
              <a:rPr lang="en-US" sz="2200" dirty="0"/>
              <a:t> orthogonal to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250889" y="3074313"/>
                <a:ext cx="82631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889" y="3074313"/>
                <a:ext cx="826311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889000" y="3531513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>
                <a:sym typeface="Symbol"/>
              </a:rPr>
              <a:t>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371600" y="3531513"/>
                <a:ext cx="3032338" cy="436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/>
                            </a:rPr>
                            <m:t>T</m:t>
                          </m:r>
                        </m:sup>
                      </m:sSup>
                      <m:r>
                        <a:rPr lang="en-US" sz="2200" b="1" i="1" smtClean="0">
                          <a:latin typeface="Cambria Math"/>
                        </a:rPr>
                        <m:t>𝒘</m:t>
                      </m:r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531513"/>
                <a:ext cx="3032338" cy="43697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22867" y="4245088"/>
                <a:ext cx="3032338" cy="436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1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b="1" i="1" smtClean="0">
                          <a:latin typeface="Cambria Math"/>
                        </a:rPr>
                        <m:t>𝒘</m:t>
                      </m:r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1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b="1" i="1">
                          <a:latin typeface="Cambria Math"/>
                        </a:rPr>
                        <m:t>𝒘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67" y="4245088"/>
                <a:ext cx="3032338" cy="43697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14400" y="4718118"/>
                <a:ext cx="303233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718118"/>
                <a:ext cx="3032338" cy="430887"/>
              </a:xfrm>
              <a:prstGeom prst="rect">
                <a:avLst/>
              </a:prstGeom>
              <a:blipFill rotWithShape="1">
                <a:blip r:embed="rId8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/>
          <p:cNvSpPr/>
          <p:nvPr/>
        </p:nvSpPr>
        <p:spPr>
          <a:xfrm>
            <a:off x="3241934" y="4245088"/>
            <a:ext cx="339466" cy="9365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733800" y="4445913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>
                <a:sym typeface="Symbol"/>
              </a:rPr>
              <a:t></a:t>
            </a:r>
            <a:endParaRPr lang="en-US" sz="2200" b="1" i="1" dirty="0"/>
          </a:p>
        </p:txBody>
      </p:sp>
      <p:sp>
        <p:nvSpPr>
          <p:cNvPr id="39" name="Rectangle 38"/>
          <p:cNvSpPr/>
          <p:nvPr/>
        </p:nvSpPr>
        <p:spPr>
          <a:xfrm>
            <a:off x="933984" y="5410200"/>
            <a:ext cx="80920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Initialize </a:t>
            </a:r>
            <a:r>
              <a:rPr lang="en-US" sz="2200" b="1" dirty="0"/>
              <a:t>B</a:t>
            </a:r>
            <a:r>
              <a:rPr lang="en-US" sz="2200" baseline="30000" dirty="0"/>
              <a:t>0</a:t>
            </a:r>
            <a:r>
              <a:rPr lang="en-US" sz="2200" dirty="0"/>
              <a:t> with identity matrix (or with finite difference approx.)</a:t>
            </a:r>
          </a:p>
        </p:txBody>
      </p:sp>
    </p:spTree>
    <p:extLst>
      <p:ext uri="{BB962C8B-B14F-4D97-AF65-F5344CB8AC3E}">
        <p14:creationId xmlns:p14="http://schemas.microsoft.com/office/powerpoint/2010/main" val="587364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6" t="34842" r="30324" b="26200"/>
          <a:stretch/>
        </p:blipFill>
        <p:spPr bwMode="auto">
          <a:xfrm>
            <a:off x="152400" y="1502832"/>
            <a:ext cx="8877998" cy="3526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5181600" y="1981200"/>
            <a:ext cx="3768301" cy="1447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Broyden’s</a:t>
            </a:r>
            <a:r>
              <a:rPr lang="en-US" dirty="0"/>
              <a:t> method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532812" cy="838200"/>
          </a:xfrm>
        </p:spPr>
        <p:txBody>
          <a:bodyPr/>
          <a:lstStyle/>
          <a:p>
            <a:r>
              <a:rPr lang="en-US" dirty="0"/>
              <a:t>Same example as before but now with </a:t>
            </a:r>
            <a:r>
              <a:rPr lang="en-US" dirty="0" err="1"/>
              <a:t>Broyden’s</a:t>
            </a:r>
            <a:r>
              <a:rPr lang="en-US" dirty="0"/>
              <a:t> method</a:t>
            </a:r>
          </a:p>
          <a:p>
            <a:pPr marL="0" indent="0">
              <a:buNone/>
            </a:pPr>
            <a:endParaRPr lang="en-US" sz="300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/>
              <a:t>Chemical Engineering and Chemistry / SPI</a:t>
            </a: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70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26" name="Rectangle 25"/>
          <p:cNvSpPr/>
          <p:nvPr/>
        </p:nvSpPr>
        <p:spPr>
          <a:xfrm>
            <a:off x="381000" y="5029200"/>
            <a:ext cx="69680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en-US" sz="2000" dirty="0" err="1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broyden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(@</a:t>
            </a:r>
            <a:r>
              <a:rPr lang="en-US" sz="2000" dirty="0" err="1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MyFunc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,[1;2],1e-12,1e-12)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62000" y="5410200"/>
            <a:ext cx="745428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Requires 11 iterations (compare with Newton: 5 iterations)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2000" y="5841087"/>
            <a:ext cx="63706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But much fewer function evaluations per iteration!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181600" y="1982450"/>
            <a:ext cx="381655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/>
              <a:t>Slower convergence with </a:t>
            </a:r>
            <a:br>
              <a:rPr lang="en-US" sz="2200" dirty="0"/>
            </a:br>
            <a:r>
              <a:rPr lang="en-US" sz="2200" dirty="0" err="1"/>
              <a:t>Broyden’s</a:t>
            </a:r>
            <a:r>
              <a:rPr lang="en-US" sz="2200" dirty="0"/>
              <a:t> method should be </a:t>
            </a:r>
            <a:br>
              <a:rPr lang="en-US" sz="2200" dirty="0"/>
            </a:br>
            <a:r>
              <a:rPr lang="en-US" sz="2200" dirty="0"/>
              <a:t>offset by improved efficiency </a:t>
            </a:r>
            <a:br>
              <a:rPr lang="en-US" sz="2200" dirty="0"/>
            </a:br>
            <a:r>
              <a:rPr lang="en-US" sz="2200" dirty="0"/>
              <a:t>of each iteration!</a:t>
            </a:r>
          </a:p>
        </p:txBody>
      </p:sp>
    </p:spTree>
    <p:extLst>
      <p:ext uri="{BB962C8B-B14F-4D97-AF65-F5344CB8AC3E}">
        <p14:creationId xmlns:p14="http://schemas.microsoft.com/office/powerpoint/2010/main" val="31954183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Broyden’s</a:t>
            </a:r>
            <a:r>
              <a:rPr lang="en-US" dirty="0"/>
              <a:t> method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532812" cy="838200"/>
          </a:xfrm>
        </p:spPr>
        <p:txBody>
          <a:bodyPr/>
          <a:lstStyle/>
          <a:p>
            <a:r>
              <a:rPr lang="en-US" dirty="0"/>
              <a:t>Same example as before but now with </a:t>
            </a:r>
            <a:r>
              <a:rPr lang="en-US" dirty="0" err="1"/>
              <a:t>Broyden’s</a:t>
            </a:r>
            <a:r>
              <a:rPr lang="en-US" dirty="0"/>
              <a:t> method</a:t>
            </a:r>
          </a:p>
          <a:p>
            <a:pPr marL="0" indent="0">
              <a:buNone/>
            </a:pPr>
            <a:endParaRPr lang="en-US" sz="300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/>
              <a:t>Chemical Engineering and Chemistry / SPI</a:t>
            </a: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71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381000" y="2514600"/>
                <a:ext cx="9144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14600"/>
                <a:ext cx="914400" cy="5542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676400" y="2514600"/>
                <a:ext cx="9144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514600"/>
                <a:ext cx="914400" cy="5542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2819400" y="2514600"/>
                <a:ext cx="914400" cy="576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514600"/>
                <a:ext cx="914400" cy="57631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4114800" y="2514600"/>
                <a:ext cx="1921933" cy="6398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1.0225    4.9685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0.9437   −0.9212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b="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514600"/>
                <a:ext cx="1921933" cy="63985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6460067" y="2514600"/>
                <a:ext cx="1921933" cy="634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2.0881    4.6442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1.7312   −1.1608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b="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067" y="2514600"/>
                <a:ext cx="1921933" cy="63421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677333" y="3458039"/>
                <a:ext cx="1921933" cy="634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1.7932    4.632</m:t>
                            </m:r>
                            <m:r>
                              <a:rPr lang="en-US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1.8420   −1.1563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b="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3" y="3458039"/>
                <a:ext cx="1921933" cy="63421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2"/>
          <p:cNvSpPr/>
          <p:nvPr/>
        </p:nvSpPr>
        <p:spPr>
          <a:xfrm>
            <a:off x="1371600" y="2750423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/>
          <p:cNvSpPr/>
          <p:nvPr/>
        </p:nvSpPr>
        <p:spPr>
          <a:xfrm>
            <a:off x="2514600" y="2750423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>
            <a:off x="3886200" y="2750423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>
            <a:off x="8458200" y="2750423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>
            <a:off x="457200" y="3707184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>
            <a:off x="6172200" y="2750423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2857501" y="3458039"/>
                <a:ext cx="1921933" cy="6398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2.0222    3.6454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1.8043   −0.9940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b="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1" y="3458039"/>
                <a:ext cx="1921933" cy="63985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>
            <a:off x="2662768" y="3707184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986867" y="3458039"/>
                <a:ext cx="1921933" cy="6398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2.0032    3.5423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1.8024   −1.0043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b="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67" y="3458039"/>
                <a:ext cx="1921933" cy="63985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ight Arrow 73"/>
          <p:cNvSpPr/>
          <p:nvPr/>
        </p:nvSpPr>
        <p:spPr>
          <a:xfrm>
            <a:off x="4792134" y="3707184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7095066" y="3458039"/>
                <a:ext cx="1921933" cy="6398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1.9295    3.4553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1.7948   −1.0133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b="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066" y="3458039"/>
                <a:ext cx="1921933" cy="63985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ight Arrow 75"/>
          <p:cNvSpPr/>
          <p:nvPr/>
        </p:nvSpPr>
        <p:spPr>
          <a:xfrm>
            <a:off x="6900333" y="3707184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29671" y="1550313"/>
            <a:ext cx="72507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Note how the approximate Jacobian (</a:t>
            </a:r>
            <a:r>
              <a:rPr lang="en-US" sz="2200" b="1" dirty="0"/>
              <a:t>B</a:t>
            </a:r>
            <a:r>
              <a:rPr lang="en-US" sz="2200" dirty="0"/>
              <a:t>) is updated over </a:t>
            </a:r>
            <a:br>
              <a:rPr lang="en-US" sz="2200" dirty="0"/>
            </a:br>
            <a:r>
              <a:rPr lang="en-US" sz="2200" dirty="0"/>
              <a:t>subsequent iterations: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1642533" y="4448639"/>
                <a:ext cx="1921933" cy="6398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1.9284    3.4539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1.7945   −1.0136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b="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533" y="4448639"/>
                <a:ext cx="1921933" cy="63985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ight Arrow 78"/>
          <p:cNvSpPr/>
          <p:nvPr/>
        </p:nvSpPr>
        <p:spPr>
          <a:xfrm>
            <a:off x="1447800" y="4697784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482600" y="4720680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93072" y="4575989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…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485900" y="5410200"/>
            <a:ext cx="67008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Note that the approximate Jacobian (</a:t>
            </a:r>
            <a:r>
              <a:rPr lang="en-US" sz="2200" b="1" dirty="0"/>
              <a:t>B</a:t>
            </a:r>
            <a:r>
              <a:rPr lang="en-US" sz="2200" dirty="0"/>
              <a:t>) is not exact </a:t>
            </a:r>
            <a:br>
              <a:rPr lang="en-US" sz="2200" dirty="0"/>
            </a:br>
            <a:r>
              <a:rPr lang="en-US" sz="2200" dirty="0"/>
              <a:t>even when the solution has already been found!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6629400" y="4488359"/>
                <a:ext cx="2819400" cy="559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1.779087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3.582576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1.779087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4488359"/>
                <a:ext cx="2819400" cy="55983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/>
          <p:cNvSpPr/>
          <p:nvPr/>
        </p:nvSpPr>
        <p:spPr>
          <a:xfrm>
            <a:off x="4572000" y="4412159"/>
            <a:ext cx="21467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Compare with </a:t>
            </a:r>
            <a:br>
              <a:rPr lang="en-US" sz="2200" dirty="0"/>
            </a:br>
            <a:r>
              <a:rPr lang="en-US" sz="2200" dirty="0"/>
              <a:t>exact Jacobian:</a:t>
            </a:r>
          </a:p>
        </p:txBody>
      </p:sp>
      <p:sp>
        <p:nvSpPr>
          <p:cNvPr id="86" name="Rectangle 85"/>
          <p:cNvSpPr/>
          <p:nvPr/>
        </p:nvSpPr>
        <p:spPr>
          <a:xfrm>
            <a:off x="990600" y="5549443"/>
            <a:ext cx="46358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ym typeface="Symbol"/>
              </a:rPr>
              <a:t>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40598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990600"/>
            <a:ext cx="8456612" cy="4541838"/>
          </a:xfrm>
        </p:spPr>
        <p:txBody>
          <a:bodyPr/>
          <a:lstStyle/>
          <a:p>
            <a:r>
              <a:rPr lang="en-US" dirty="0"/>
              <a:t>Recommendations for root finding:</a:t>
            </a:r>
          </a:p>
          <a:p>
            <a:pPr lvl="1">
              <a:buFont typeface="Arial" panose="020B0604020202020204" pitchFamily="34" charset="0"/>
              <a:buChar char="−"/>
            </a:pPr>
            <a:r>
              <a:rPr lang="en-US" dirty="0"/>
              <a:t>One-dimensional cases: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If it is not easy/cheap to compute the function’s derivative </a:t>
            </a:r>
            <a:br>
              <a:rPr lang="en-US" b="0" dirty="0"/>
            </a:br>
            <a:r>
              <a:rPr lang="en-US" b="0" dirty="0">
                <a:sym typeface="Symbol"/>
              </a:rPr>
              <a:t> use Brent’s algorithm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>
                <a:sym typeface="Symbol"/>
              </a:rPr>
              <a:t>If derivative information is available</a:t>
            </a:r>
            <a:br>
              <a:rPr lang="en-US" b="0" dirty="0">
                <a:sym typeface="Symbol"/>
              </a:rPr>
            </a:br>
            <a:r>
              <a:rPr lang="en-US" b="0" dirty="0">
                <a:sym typeface="Symbol"/>
              </a:rPr>
              <a:t> use Newton-Raphson’s method + bookkeeping on bounds</a:t>
            </a:r>
            <a:br>
              <a:rPr lang="en-US" b="0" dirty="0">
                <a:sym typeface="Symbol"/>
              </a:rPr>
            </a:br>
            <a:r>
              <a:rPr lang="en-US" b="0" dirty="0">
                <a:sym typeface="Symbol"/>
              </a:rPr>
              <a:t>     provided you can supply a good enough initial guess!!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>
                <a:sym typeface="Symbol"/>
              </a:rPr>
              <a:t>There are specialized routines for (multiple) root finding of polynomials (but not covered in this course)</a:t>
            </a:r>
            <a:br>
              <a:rPr lang="en-US" b="0" dirty="0">
                <a:sym typeface="Symbol"/>
              </a:rPr>
            </a:br>
            <a:endParaRPr lang="en-US" sz="1050" b="0" dirty="0">
              <a:sym typeface="Symbol"/>
            </a:endParaRPr>
          </a:p>
          <a:p>
            <a:pPr lvl="1">
              <a:buFont typeface="Arial" panose="020B0604020202020204" pitchFamily="34" charset="0"/>
              <a:buChar char="−"/>
            </a:pPr>
            <a:r>
              <a:rPr lang="en-US" dirty="0"/>
              <a:t>Multi-dimensional cases: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Use Newton-Raphson method, but make sure that you provide an initial guess close enough to achieve convergence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>
                <a:sym typeface="Symbol"/>
              </a:rPr>
              <a:t>In case derivative information is expensive </a:t>
            </a:r>
            <a:br>
              <a:rPr lang="en-US" b="0" dirty="0">
                <a:sym typeface="Symbol"/>
              </a:rPr>
            </a:br>
            <a:r>
              <a:rPr lang="en-US" b="0" dirty="0">
                <a:sym typeface="Symbol"/>
              </a:rPr>
              <a:t> use </a:t>
            </a:r>
            <a:r>
              <a:rPr lang="en-US" b="0" dirty="0" err="1">
                <a:sym typeface="Symbol"/>
              </a:rPr>
              <a:t>Broyden’s</a:t>
            </a:r>
            <a:r>
              <a:rPr lang="en-US" b="0" dirty="0">
                <a:sym typeface="Symbol"/>
              </a:rPr>
              <a:t> method (</a:t>
            </a:r>
            <a:r>
              <a:rPr lang="en-US" b="0">
                <a:sym typeface="Symbol"/>
              </a:rPr>
              <a:t>but slower convergence</a:t>
            </a:r>
            <a:r>
              <a:rPr lang="en-US" b="0" dirty="0">
                <a:sym typeface="Symbol"/>
              </a:rPr>
              <a:t>!)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72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7422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56C05-0FE7-4E5A-BA83-8563908F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functions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4E2B16-1314-41CC-88A0-78FBB140F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196974"/>
            <a:ext cx="7993062" cy="4822826"/>
          </a:xfrm>
        </p:spPr>
        <p:txBody>
          <a:bodyPr/>
          <a:lstStyle/>
          <a:p>
            <a:r>
              <a:rPr lang="en-US" b="0" dirty="0"/>
              <a:t>If you do not want to create a file, you can create an anonymous function</a:t>
            </a:r>
          </a:p>
          <a:p>
            <a:endParaRPr lang="en-US" b="0" dirty="0"/>
          </a:p>
          <a:p>
            <a:pPr lvl="1"/>
            <a:r>
              <a:rPr lang="en-US" b="0" dirty="0"/>
              <a:t>g: the name of the function</a:t>
            </a:r>
          </a:p>
          <a:p>
            <a:pPr lvl="1"/>
            <a:r>
              <a:rPr lang="en-US" b="0" dirty="0"/>
              <a:t>@: indicator of a function handle</a:t>
            </a:r>
          </a:p>
          <a:p>
            <a:pPr lvl="1"/>
            <a:r>
              <a:rPr lang="en-US" b="0" dirty="0"/>
              <a:t>x: the input argument</a:t>
            </a:r>
          </a:p>
          <a:p>
            <a:pPr lvl="1"/>
            <a:endParaRPr lang="en-US" b="0" dirty="0"/>
          </a:p>
          <a:p>
            <a:pPr marL="269875" lvl="1" indent="0">
              <a:buNone/>
            </a:pPr>
            <a:endParaRPr lang="en-US" dirty="0"/>
          </a:p>
          <a:p>
            <a:r>
              <a:rPr lang="en-US" b="0" dirty="0"/>
              <a:t>A function handle points to a function, but it behaves as a variable. You can pass a function handle as an argument!</a:t>
            </a:r>
            <a:endParaRPr lang="nl-NL" b="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16C087-72BF-4994-B9EF-7E19C9F5E9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C5246C5-4CD7-44DD-8D78-8FFCF8F59E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7</a:t>
            </a:fld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7528C211-6E41-4025-AF4E-7F3D59D58A3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7E04E020-A2C7-48E5-A792-C3F576C45CED}"/>
              </a:ext>
            </a:extLst>
          </p:cNvPr>
          <p:cNvSpPr txBox="1"/>
          <p:nvPr/>
        </p:nvSpPr>
        <p:spPr>
          <a:xfrm>
            <a:off x="611188" y="1981200"/>
            <a:ext cx="7993062" cy="369332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g = @(x) (</a:t>
            </a:r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x.^2 + exp(x))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694BC4F-E346-4888-B276-F1D0B1AFB4F3}"/>
              </a:ext>
            </a:extLst>
          </p:cNvPr>
          <p:cNvSpPr txBox="1"/>
          <p:nvPr/>
        </p:nvSpPr>
        <p:spPr>
          <a:xfrm>
            <a:off x="611188" y="3777734"/>
            <a:ext cx="7993062" cy="369332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g(0:0.1:1)</a:t>
            </a:r>
            <a:endParaRPr lang="es-E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96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functions in </a:t>
            </a:r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 smtClean="0"/>
              <a:pPr>
                <a:defRPr/>
              </a:pPr>
              <a:t>8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29-11-2018</a:t>
            </a:fld>
            <a:endParaRPr lang="nl-NL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11188" y="1066800"/>
            <a:ext cx="7993062" cy="4541838"/>
          </a:xfrm>
        </p:spPr>
        <p:txBody>
          <a:bodyPr/>
          <a:lstStyle/>
          <a:p>
            <a:r>
              <a:rPr lang="en-US" b="0" dirty="0"/>
              <a:t>For example: to solve </a:t>
            </a:r>
            <a:r>
              <a:rPr lang="en-US" b="0" i="1" dirty="0"/>
              <a:t>f</a:t>
            </a:r>
            <a:r>
              <a:rPr lang="en-US" b="0" dirty="0"/>
              <a:t>(</a:t>
            </a:r>
            <a:r>
              <a:rPr lang="en-US" b="0" i="1" dirty="0"/>
              <a:t>x</a:t>
            </a:r>
            <a:r>
              <a:rPr lang="en-US" b="0" dirty="0"/>
              <a:t>) = </a:t>
            </a:r>
            <a:r>
              <a:rPr lang="en-US" b="0" i="1" dirty="0"/>
              <a:t>x</a:t>
            </a:r>
            <a:r>
              <a:rPr lang="en-US" b="0" baseline="30000" dirty="0"/>
              <a:t>2 </a:t>
            </a:r>
            <a:r>
              <a:rPr lang="en-US" b="0" dirty="0"/>
              <a:t>− 4</a:t>
            </a:r>
            <a:r>
              <a:rPr lang="en-US" b="0" i="1" dirty="0"/>
              <a:t>x</a:t>
            </a:r>
            <a:r>
              <a:rPr lang="en-US" b="0" dirty="0"/>
              <a:t> + 2 = 0 numerically, we can write a function that returns the value of </a:t>
            </a:r>
            <a:r>
              <a:rPr lang="en-US" b="0" i="1" dirty="0"/>
              <a:t>f</a:t>
            </a:r>
            <a:r>
              <a:rPr lang="en-US" b="0" dirty="0"/>
              <a:t>:</a:t>
            </a:r>
          </a:p>
          <a:p>
            <a:endParaRPr lang="en-US" b="0" dirty="0"/>
          </a:p>
          <a:p>
            <a:endParaRPr lang="en-US" b="0" dirty="0"/>
          </a:p>
          <a:p>
            <a:endParaRPr lang="en-US" sz="1600" b="0" dirty="0"/>
          </a:p>
          <a:p>
            <a:r>
              <a:rPr lang="en-US" b="0" dirty="0"/>
              <a:t>The function handle can be used as an alias:</a:t>
            </a:r>
            <a:br>
              <a:rPr lang="en-US" b="0" dirty="0"/>
            </a:br>
            <a:endParaRPr lang="en-US" b="0" dirty="0"/>
          </a:p>
          <a:p>
            <a:endParaRPr lang="en-US" sz="500" b="0" dirty="0"/>
          </a:p>
          <a:p>
            <a:r>
              <a:rPr lang="en-US" b="0" dirty="0"/>
              <a:t>We can then call a solving routine (e.g. </a:t>
            </a:r>
            <a:r>
              <a:rPr lang="en-US" b="0" dirty="0" err="1"/>
              <a:t>fzero</a:t>
            </a:r>
            <a:r>
              <a:rPr lang="en-US" b="0" dirty="0"/>
              <a:t>):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3000" y="1828800"/>
            <a:ext cx="5410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Courier New" panose="02070309020205020404" pitchFamily="49" charset="0"/>
                <a:sym typeface="Symbol"/>
              </a:rPr>
              <a:t>function</a:t>
            </a:r>
            <a:r>
              <a:rPr lang="nl-NL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Courier New" panose="02070309020205020404" pitchFamily="49" charset="0"/>
                <a:sym typeface="Symbol"/>
              </a:rPr>
              <a:t> f = MyFunc(x)</a:t>
            </a:r>
            <a:br>
              <a:rPr lang="nl-NL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Courier New" panose="02070309020205020404" pitchFamily="49" charset="0"/>
                <a:sym typeface="Symbol"/>
              </a:rPr>
            </a:br>
            <a:r>
              <a:rPr lang="nl-NL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Courier New" panose="02070309020205020404" pitchFamily="49" charset="0"/>
                <a:sym typeface="Symbol"/>
              </a:rPr>
              <a:t>   f = x.^2 – 4*x + 2;</a:t>
            </a:r>
          </a:p>
          <a:p>
            <a:r>
              <a:rPr lang="nl-NL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Courier New" panose="02070309020205020404" pitchFamily="49" charset="0"/>
                <a:sym typeface="Symbol"/>
              </a:rPr>
              <a:t>return</a:t>
            </a:r>
          </a:p>
        </p:txBody>
      </p:sp>
      <p:sp>
        <p:nvSpPr>
          <p:cNvPr id="9" name="Rectangle 8"/>
          <p:cNvSpPr/>
          <p:nvPr/>
        </p:nvSpPr>
        <p:spPr>
          <a:xfrm>
            <a:off x="5257800" y="1896404"/>
            <a:ext cx="2971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ym typeface="Symbol"/>
              </a:rPr>
              <a:t>(</a:t>
            </a:r>
            <a:r>
              <a:rPr lang="nl-NL" sz="2000" dirty="0" err="1">
                <a:sym typeface="Symbol"/>
              </a:rPr>
              <a:t>Note</a:t>
            </a:r>
            <a:r>
              <a:rPr lang="nl-NL" sz="2000" dirty="0">
                <a:sym typeface="Symbol"/>
              </a:rPr>
              <a:t>: case </a:t>
            </a:r>
            <a:r>
              <a:rPr lang="nl-NL" sz="2000" dirty="0" err="1">
                <a:sym typeface="Symbol"/>
              </a:rPr>
              <a:t>sensitive</a:t>
            </a:r>
            <a:r>
              <a:rPr lang="nl-NL" sz="2000" dirty="0">
                <a:sym typeface="Symbol"/>
              </a:rPr>
              <a:t>!!)</a:t>
            </a:r>
            <a:endParaRPr lang="en-US" sz="2000" b="1" i="1" dirty="0"/>
          </a:p>
        </p:txBody>
      </p:sp>
      <p:sp>
        <p:nvSpPr>
          <p:cNvPr id="11" name="Rectangle 10"/>
          <p:cNvSpPr/>
          <p:nvPr/>
        </p:nvSpPr>
        <p:spPr>
          <a:xfrm>
            <a:off x="1143000" y="4343400"/>
            <a:ext cx="5562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nl-NL" sz="2000" dirty="0" err="1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ans</a:t>
            </a:r>
            <a:r>
              <a:rPr lang="nl-NL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 = </a:t>
            </a:r>
            <a:r>
              <a:rPr lang="nl-NL" sz="2000" dirty="0" err="1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fzero</a:t>
            </a:r>
            <a:r>
              <a:rPr lang="nl-NL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(@MyFunc,5)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43000" y="3429000"/>
            <a:ext cx="5562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f = @</a:t>
            </a:r>
            <a:r>
              <a:rPr lang="nl-NL" sz="2000" dirty="0" err="1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MyFunc</a:t>
            </a:r>
            <a:r>
              <a:rPr lang="nl-NL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; a = 4; b = f(a)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59932" y="4757592"/>
            <a:ext cx="60028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fzero(@(x) x.^2-4*x+2,5)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919182"/>
      </p:ext>
    </p:extLst>
  </p:cSld>
  <p:clrMapOvr>
    <a:masterClrMapping/>
  </p:clrMapOvr>
</p:sld>
</file>

<file path=ppt/theme/theme1.xml><?xml version="1.0" encoding="utf-8"?>
<a:theme xmlns:a="http://schemas.openxmlformats.org/drawingml/2006/main" name="TUe special blue">
  <a:themeElements>
    <a:clrScheme name="TUe special blue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TUe special blu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Ue special blue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ue bullets">
  <a:themeElements>
    <a:clrScheme name="Blue bullets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Blue bulle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ue bullets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TUe special blue</Template>
  <TotalTime>26904</TotalTime>
  <Words>4328</Words>
  <Application>Microsoft Office PowerPoint</Application>
  <PresentationFormat>On-screen Show (4:3)</PresentationFormat>
  <Paragraphs>1122</Paragraphs>
  <Slides>73</Slides>
  <Notes>60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6" baseType="lpstr">
      <vt:lpstr>Arial</vt:lpstr>
      <vt:lpstr>Calibri</vt:lpstr>
      <vt:lpstr>Cambria Math</vt:lpstr>
      <vt:lpstr>Century Gothic</vt:lpstr>
      <vt:lpstr>Courier New</vt:lpstr>
      <vt:lpstr>Helvetica</vt:lpstr>
      <vt:lpstr>Source Code Pro</vt:lpstr>
      <vt:lpstr>Symbol</vt:lpstr>
      <vt:lpstr>Times New Roman</vt:lpstr>
      <vt:lpstr>Wingdings</vt:lpstr>
      <vt:lpstr>TUe special blue</vt:lpstr>
      <vt:lpstr>Blue bullets</vt:lpstr>
      <vt:lpstr>PhotoImpact</vt:lpstr>
      <vt:lpstr>Numerical methods  for Chemical Engineers:  Non-linear equations  </vt:lpstr>
      <vt:lpstr>Content</vt:lpstr>
      <vt:lpstr>Outline</vt:lpstr>
      <vt:lpstr>General idea</vt:lpstr>
      <vt:lpstr>Direct iteration method/successive substitutions</vt:lpstr>
      <vt:lpstr>Direct iteration method</vt:lpstr>
      <vt:lpstr>Intermezzo: functions revisited</vt:lpstr>
      <vt:lpstr>Anonymous functions</vt:lpstr>
      <vt:lpstr>Passing functions in Matlab</vt:lpstr>
      <vt:lpstr>Passing functions in Matlab</vt:lpstr>
      <vt:lpstr>Direct iteration method</vt:lpstr>
      <vt:lpstr>Direct iteration method</vt:lpstr>
      <vt:lpstr>Direct iteration method</vt:lpstr>
      <vt:lpstr>Direct iteration method</vt:lpstr>
      <vt:lpstr>Direct iteration method</vt:lpstr>
      <vt:lpstr>Direct iteration method</vt:lpstr>
      <vt:lpstr>Direct iteration method</vt:lpstr>
      <vt:lpstr>Bracketing</vt:lpstr>
      <vt:lpstr>Bracketing</vt:lpstr>
      <vt:lpstr>General idea</vt:lpstr>
      <vt:lpstr>Bracketing</vt:lpstr>
      <vt:lpstr>Bracketing</vt:lpstr>
      <vt:lpstr>Bracketing</vt:lpstr>
      <vt:lpstr>Bracketing</vt:lpstr>
      <vt:lpstr>Bisection method</vt:lpstr>
      <vt:lpstr>Bisection</vt:lpstr>
      <vt:lpstr>Bisection method</vt:lpstr>
      <vt:lpstr>Bisection method</vt:lpstr>
      <vt:lpstr>Bisection method</vt:lpstr>
      <vt:lpstr>Secant and False position method</vt:lpstr>
      <vt:lpstr>Secant and False position method</vt:lpstr>
      <vt:lpstr>Secant and False position method</vt:lpstr>
      <vt:lpstr>Secant and False position method</vt:lpstr>
      <vt:lpstr>Secant and False position method</vt:lpstr>
      <vt:lpstr>Secant and False position method</vt:lpstr>
      <vt:lpstr>Secant and False position method</vt:lpstr>
      <vt:lpstr>Secant and False position method</vt:lpstr>
      <vt:lpstr>Secant and False position method</vt:lpstr>
      <vt:lpstr>Brent’s method</vt:lpstr>
      <vt:lpstr>Brent’s method</vt:lpstr>
      <vt:lpstr>Brent’s method</vt:lpstr>
      <vt:lpstr>Non-linear equation solving in Excel</vt:lpstr>
      <vt:lpstr>Excel: goal-seek example</vt:lpstr>
      <vt:lpstr>Excel: solver example</vt:lpstr>
      <vt:lpstr>Non-linear equation solver in Matlab (1 var)</vt:lpstr>
      <vt:lpstr>Non-linear equation solver in Matlab ( 2 var)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Broyden’s method</vt:lpstr>
      <vt:lpstr>Broyden’s method</vt:lpstr>
      <vt:lpstr>Broyden’s method</vt:lpstr>
      <vt:lpstr>Broyden’s method</vt:lpstr>
      <vt:lpstr>Broyden’s method</vt:lpstr>
      <vt:lpstr>Conclusions</vt:lpstr>
    </vt:vector>
  </TitlesOfParts>
  <Company>TNW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0</dc:title>
  <dc:creator>Administrator</dc:creator>
  <dc:description>Design by Volle Kracht_x000d_
Template by Orange Pepper BV_x000d_
Copyright 2008</dc:description>
  <cp:lastModifiedBy>Sint Annaland, M. van</cp:lastModifiedBy>
  <cp:revision>1520</cp:revision>
  <cp:lastPrinted>2015-08-01T20:10:49Z</cp:lastPrinted>
  <dcterms:created xsi:type="dcterms:W3CDTF">2010-05-06T07:35:08Z</dcterms:created>
  <dcterms:modified xsi:type="dcterms:W3CDTF">2018-11-29T15:17:15Z</dcterms:modified>
</cp:coreProperties>
</file>